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9" r:id="rId3"/>
    <p:sldId id="280" r:id="rId4"/>
    <p:sldId id="281" r:id="rId5"/>
    <p:sldId id="282"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2:16:50.59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1,'61'-1,"1"3,-1 3,71 14,35 7,-111-20,100 25,-131-26,0 0,1-2,-1 0,48-3,-44-1,0 2,0 0,38 8,-6 1,1-3,-1-3,107-6,-49 0,-18 0,109 5,-136 9,-54-7,0-2,27 2,297-4,-164-2,-158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2:16:55.70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1,'949'0,"-785"13,-17 0,23 1,27-1,-164-13,0 2,57 11,-33-6,1-2,115-5,-69-2,53 2,-135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2:17:01.073"/>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1,'345'16,"-73"28,-115-19,-79-15,167 15,-143-15,179-8,-135-4,325 2,-464 0,-1 0,0 0,0-1,0 1,0-2,0 1,0 0,0-1,0 0,-1-1,1 1,-1-1,1 0,-1 0,0-1,0 0,0 0,4-5,1-4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2:17:07.31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3,'193'-2,"208"4,-326 6,137 33,-120-20,68 19,-105-31,-1-2,1-3,59-2,-101-1,-1 0,0 1,0 0,0 2,0-1,19 9,-17-6,1-1,0 0,26 4,28-5,100-5,-56-1,268 2,-359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2:17:13.39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1,'31'1,"45"8,0 1,80-3,84 8,-166-5,187 17,-237-26,-1 2,24 5,-23-3,45 3,23-9,-58 0,0 1,0 1,61 10,-38-1,1-4,0-1,103-7,-50 0,-65 2,1 2,69 12,-91-10,-2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F7DD-E176-174B-B882-83AA0D2186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B9C428-BC9C-1B59-ED78-56B30AC08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5002FE-D9B7-4672-C1BD-BBF55911E476}"/>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9720F550-4DD0-BD10-A772-7F04073DF7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75E7EF-7245-FEA5-7DE1-C86F04BB69F1}"/>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564837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8174-2A70-2E08-4C29-BA714C8A00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ABC2A8-2C5C-6159-74AF-9A2DFAAD69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5B9EEC-3539-1DE5-146D-EFFCA027090C}"/>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45D33D75-74A4-8E16-3380-BF372A0EBE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6CA003-1244-4450-C007-CB1FB636ED1A}"/>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3581042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F36-DF0C-0892-1650-6CB92B7A2D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186512-CC34-46AF-22EA-02D5662052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E741EC-88BE-CA70-9A0D-98B308E769A5}"/>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865016DF-C143-B195-67A2-9BC118F79C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1B5FFA-C4A6-6E98-CFA0-748FFA9308DE}"/>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226847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B626-66DF-18BD-8910-C33BB0371E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DDB736-7F1E-A8EC-266A-F076898B7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0D547E-6147-0EA8-D03E-21A672456F3B}"/>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63ED380A-5BC0-6A95-5784-5A3CE4539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BFB04C-1623-3767-1D0E-6BF2A9F0F848}"/>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268980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B455-CF06-8047-A3AF-4F045B9B18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606805-1DDA-7F98-0C2B-45D5E1C86C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E87B24-A6C4-9FF3-07CD-2A9EFD10A83E}"/>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77CFDE0B-067D-CD85-9B7C-09914B4164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C1110A-1999-762F-0958-A8FFA17438A5}"/>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190687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DB38-ADAF-0AA3-4878-4DE8D8A0B7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4F3507-F257-1A4F-EF2D-0819E9D6EA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9BEF01-6577-692F-1C61-4B53323E7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36488C-4DDC-E6CB-012D-77B90F1E81BE}"/>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6" name="Footer Placeholder 5">
            <a:extLst>
              <a:ext uri="{FF2B5EF4-FFF2-40B4-BE49-F238E27FC236}">
                <a16:creationId xmlns:a16="http://schemas.microsoft.com/office/drawing/2014/main" id="{AF2C6EFE-4FAE-EA8E-4ED4-C979D40A75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9D3BDE-071D-7FD0-1A00-D5BE76136050}"/>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48338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5DE7-4B4E-0009-6AD1-C6D67729DF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A187E2-171B-2EF7-ABCD-66EDE2548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44564-CAE1-55E8-5006-F012822F0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4B764B-AD36-6AEF-2F81-A4B712437A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5DF979-077F-BDA4-1A3C-061CE37DD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77E058-2F37-3231-32B6-A53771372A0C}"/>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8" name="Footer Placeholder 7">
            <a:extLst>
              <a:ext uri="{FF2B5EF4-FFF2-40B4-BE49-F238E27FC236}">
                <a16:creationId xmlns:a16="http://schemas.microsoft.com/office/drawing/2014/main" id="{961D1A0E-4742-5889-C308-ADC6DDE0C3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A8B27B-28E3-0643-E1DA-D517DD7243D6}"/>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386210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7689-B9A0-C5ED-126C-3B6EB6B359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97DC78-B13A-BE88-7711-7E5026922B93}"/>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4" name="Footer Placeholder 3">
            <a:extLst>
              <a:ext uri="{FF2B5EF4-FFF2-40B4-BE49-F238E27FC236}">
                <a16:creationId xmlns:a16="http://schemas.microsoft.com/office/drawing/2014/main" id="{1E854FB6-9FAE-C623-4969-76B29EBB08F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C24E52-4281-932C-1609-1D6FC08F9BF8}"/>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321509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E38E39-5D3E-9009-CE3E-C90BB9FA6D27}"/>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3" name="Footer Placeholder 2">
            <a:extLst>
              <a:ext uri="{FF2B5EF4-FFF2-40B4-BE49-F238E27FC236}">
                <a16:creationId xmlns:a16="http://schemas.microsoft.com/office/drawing/2014/main" id="{2D4A2BED-768C-90D1-568B-EDAFACE4800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905065-16F7-C3AC-5C65-11ABD8DE5890}"/>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180668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3198-FA88-5660-E36D-BE2BBA689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B5F241-909B-40BC-B6F3-EDBD9E5F83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DFC5BC-0B98-332D-565F-4460032EF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3BF23-D0FB-1B47-2613-1B8496552A21}"/>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6" name="Footer Placeholder 5">
            <a:extLst>
              <a:ext uri="{FF2B5EF4-FFF2-40B4-BE49-F238E27FC236}">
                <a16:creationId xmlns:a16="http://schemas.microsoft.com/office/drawing/2014/main" id="{2F6B07BE-7696-F541-CB16-0B7F6D3C30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361B7-638A-2B55-5942-E2781DDEDF21}"/>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145320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8B94-C1A9-5307-05AC-4D117A73A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A854F1-E793-7AAA-0DF8-B652A0A40A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482160-43A6-272D-53CB-F17199B9D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DF5E0-7EAC-0796-7A40-93021BB217C4}"/>
              </a:ext>
            </a:extLst>
          </p:cNvPr>
          <p:cNvSpPr>
            <a:spLocks noGrp="1"/>
          </p:cNvSpPr>
          <p:nvPr>
            <p:ph type="dt" sz="half" idx="10"/>
          </p:nvPr>
        </p:nvSpPr>
        <p:spPr/>
        <p:txBody>
          <a:bodyPr/>
          <a:lstStyle/>
          <a:p>
            <a:fld id="{39BCA65B-491F-466A-821A-6A2262DD1106}" type="datetimeFigureOut">
              <a:rPr lang="en-IN" smtClean="0"/>
              <a:t>07-08-2024</a:t>
            </a:fld>
            <a:endParaRPr lang="en-IN"/>
          </a:p>
        </p:txBody>
      </p:sp>
      <p:sp>
        <p:nvSpPr>
          <p:cNvPr id="6" name="Footer Placeholder 5">
            <a:extLst>
              <a:ext uri="{FF2B5EF4-FFF2-40B4-BE49-F238E27FC236}">
                <a16:creationId xmlns:a16="http://schemas.microsoft.com/office/drawing/2014/main" id="{72C4AA9C-D167-8A1E-469C-26485ACFCD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24038E-7CEB-6235-56EB-E554028001F3}"/>
              </a:ext>
            </a:extLst>
          </p:cNvPr>
          <p:cNvSpPr>
            <a:spLocks noGrp="1"/>
          </p:cNvSpPr>
          <p:nvPr>
            <p:ph type="sldNum" sz="quarter" idx="12"/>
          </p:nvPr>
        </p:nvSpPr>
        <p:spPr/>
        <p:txBody>
          <a:bodyPr/>
          <a:lstStyle/>
          <a:p>
            <a:fld id="{F14195E3-CD45-4B4D-BEA6-8E9BA8BDD94C}" type="slidenum">
              <a:rPr lang="en-IN" smtClean="0"/>
              <a:t>‹#›</a:t>
            </a:fld>
            <a:endParaRPr lang="en-IN"/>
          </a:p>
        </p:txBody>
      </p:sp>
    </p:spTree>
    <p:extLst>
      <p:ext uri="{BB962C8B-B14F-4D97-AF65-F5344CB8AC3E}">
        <p14:creationId xmlns:p14="http://schemas.microsoft.com/office/powerpoint/2010/main" val="3560149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74928-4F5C-C24F-51AD-2F9EEDE6D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A74AEF-3FEB-1759-D114-CCE34BAAB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9C0B56-40E6-92E2-F11E-C49D62A15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BCA65B-491F-466A-821A-6A2262DD1106}" type="datetimeFigureOut">
              <a:rPr lang="en-IN" smtClean="0"/>
              <a:t>07-08-2024</a:t>
            </a:fld>
            <a:endParaRPr lang="en-IN"/>
          </a:p>
        </p:txBody>
      </p:sp>
      <p:sp>
        <p:nvSpPr>
          <p:cNvPr id="5" name="Footer Placeholder 4">
            <a:extLst>
              <a:ext uri="{FF2B5EF4-FFF2-40B4-BE49-F238E27FC236}">
                <a16:creationId xmlns:a16="http://schemas.microsoft.com/office/drawing/2014/main" id="{7D4C31EF-3333-7779-DFF6-896D61314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6DF2C-5558-7684-A803-0E878505D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195E3-CD45-4B4D-BEA6-8E9BA8BDD94C}" type="slidenum">
              <a:rPr lang="en-IN" smtClean="0"/>
              <a:t>‹#›</a:t>
            </a:fld>
            <a:endParaRPr lang="en-IN"/>
          </a:p>
        </p:txBody>
      </p:sp>
    </p:spTree>
    <p:extLst>
      <p:ext uri="{BB962C8B-B14F-4D97-AF65-F5344CB8AC3E}">
        <p14:creationId xmlns:p14="http://schemas.microsoft.com/office/powerpoint/2010/main" val="156320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x.com/anag004/status/1820857813478039589" TargetMode="External"/><Relationship Id="rId2" Type="http://schemas.openxmlformats.org/officeDocument/2006/relationships/hyperlink" Target="https://youtu.be/fn3KWM1kuAw?si=MrdcVwxckINW21-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avidADSP/Generative_Deep_Learning_2nd_Edition" TargetMode="External"/><Relationship Id="rId2" Type="http://schemas.openxmlformats.org/officeDocument/2006/relationships/hyperlink" Target="https://keras.io/examples/generativ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C2DC-DCE9-76AA-8071-3431CC1D9E93}"/>
              </a:ext>
            </a:extLst>
          </p:cNvPr>
          <p:cNvSpPr>
            <a:spLocks noGrp="1"/>
          </p:cNvSpPr>
          <p:nvPr>
            <p:ph type="title"/>
          </p:nvPr>
        </p:nvSpPr>
        <p:spPr/>
        <p:txBody>
          <a:bodyPr/>
          <a:lstStyle/>
          <a:p>
            <a:r>
              <a:rPr lang="en-IN" dirty="0">
                <a:solidFill>
                  <a:schemeClr val="accent6"/>
                </a:solidFill>
              </a:rPr>
              <a:t>F</a:t>
            </a:r>
          </a:p>
        </p:txBody>
      </p:sp>
      <p:pic>
        <p:nvPicPr>
          <p:cNvPr id="5" name="Content Placeholder 4">
            <a:extLst>
              <a:ext uri="{FF2B5EF4-FFF2-40B4-BE49-F238E27FC236}">
                <a16:creationId xmlns:a16="http://schemas.microsoft.com/office/drawing/2014/main" id="{68A7C34F-8BC6-2DAC-3F95-58495B170F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1A0AB38-CB9A-9524-EF94-14D62860A002}"/>
                  </a:ext>
                </a:extLst>
              </p14:cNvPr>
              <p14:cNvContentPartPr/>
              <p14:nvPr/>
            </p14:nvContentPartPr>
            <p14:xfrm>
              <a:off x="7314792" y="6061305"/>
              <a:ext cx="905040" cy="57600"/>
            </p14:xfrm>
          </p:contentPart>
        </mc:Choice>
        <mc:Fallback xmlns="">
          <p:pic>
            <p:nvPicPr>
              <p:cNvPr id="7" name="Ink 6">
                <a:extLst>
                  <a:ext uri="{FF2B5EF4-FFF2-40B4-BE49-F238E27FC236}">
                    <a16:creationId xmlns:a16="http://schemas.microsoft.com/office/drawing/2014/main" id="{21A0AB38-CB9A-9524-EF94-14D62860A002}"/>
                  </a:ext>
                </a:extLst>
              </p:cNvPr>
              <p:cNvPicPr/>
              <p:nvPr/>
            </p:nvPicPr>
            <p:blipFill>
              <a:blip r:embed="rId4"/>
              <a:stretch>
                <a:fillRect/>
              </a:stretch>
            </p:blipFill>
            <p:spPr>
              <a:xfrm>
                <a:off x="7261152" y="5953305"/>
                <a:ext cx="1012680" cy="273240"/>
              </a:xfrm>
              <a:prstGeom prst="rect">
                <a:avLst/>
              </a:prstGeom>
            </p:spPr>
          </p:pic>
        </mc:Fallback>
      </mc:AlternateContent>
    </p:spTree>
    <p:extLst>
      <p:ext uri="{BB962C8B-B14F-4D97-AF65-F5344CB8AC3E}">
        <p14:creationId xmlns:p14="http://schemas.microsoft.com/office/powerpoint/2010/main" val="297059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AED6-F500-B495-CB8F-73A33CD88A47}"/>
              </a:ext>
            </a:extLst>
          </p:cNvPr>
          <p:cNvSpPr>
            <a:spLocks noGrp="1"/>
          </p:cNvSpPr>
          <p:nvPr>
            <p:ph type="title"/>
          </p:nvPr>
        </p:nvSpPr>
        <p:spPr/>
        <p:txBody>
          <a:bodyPr/>
          <a:lstStyle/>
          <a:p>
            <a:r>
              <a:rPr lang="en-IN" dirty="0"/>
              <a:t>Building the Model</a:t>
            </a:r>
          </a:p>
        </p:txBody>
      </p:sp>
      <p:sp>
        <p:nvSpPr>
          <p:cNvPr id="3" name="Content Placeholder 2">
            <a:extLst>
              <a:ext uri="{FF2B5EF4-FFF2-40B4-BE49-F238E27FC236}">
                <a16:creationId xmlns:a16="http://schemas.microsoft.com/office/drawing/2014/main" id="{B2DE1FAF-2FD6-DEF1-8B71-15777CA3E6D5}"/>
              </a:ext>
            </a:extLst>
          </p:cNvPr>
          <p:cNvSpPr>
            <a:spLocks noGrp="1"/>
          </p:cNvSpPr>
          <p:nvPr>
            <p:ph idx="1"/>
          </p:nvPr>
        </p:nvSpPr>
        <p:spPr/>
        <p:txBody>
          <a:bodyPr/>
          <a:lstStyle/>
          <a:p>
            <a:r>
              <a:rPr lang="en-IN" dirty="0"/>
              <a:t>How Does It Work?</a:t>
            </a:r>
          </a:p>
          <a:p>
            <a:pPr lvl="1"/>
            <a:r>
              <a:rPr lang="en-US" dirty="0"/>
              <a:t>Our goal is to build a model that generates new sets of features.</a:t>
            </a:r>
            <a:endParaRPr lang="en-IN" dirty="0"/>
          </a:p>
          <a:p>
            <a:pPr lvl="1"/>
            <a:r>
              <a:rPr lang="en-US" dirty="0"/>
              <a:t>For image generation, this is hard because there are many ways to arrange pixels.</a:t>
            </a:r>
            <a:endParaRPr lang="en-IN" dirty="0"/>
          </a:p>
          <a:p>
            <a:pPr lvl="1"/>
            <a:r>
              <a:rPr lang="en-US" dirty="0"/>
              <a:t>Only a small number of these arrangements look like the entity we want to generate (e.g., horses).</a:t>
            </a:r>
            <a:endParaRPr lang="en-IN" dirty="0"/>
          </a:p>
        </p:txBody>
      </p:sp>
    </p:spTree>
    <p:extLst>
      <p:ext uri="{BB962C8B-B14F-4D97-AF65-F5344CB8AC3E}">
        <p14:creationId xmlns:p14="http://schemas.microsoft.com/office/powerpoint/2010/main" val="236258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6E19-EC20-2DBF-6BEF-002DDDC75512}"/>
              </a:ext>
            </a:extLst>
          </p:cNvPr>
          <p:cNvSpPr>
            <a:spLocks noGrp="1"/>
          </p:cNvSpPr>
          <p:nvPr>
            <p:ph type="title"/>
          </p:nvPr>
        </p:nvSpPr>
        <p:spPr/>
        <p:txBody>
          <a:bodyPr/>
          <a:lstStyle/>
          <a:p>
            <a:r>
              <a:rPr lang="en-IN" dirty="0"/>
              <a:t>Probabilistic Nature of Generative Models</a:t>
            </a:r>
          </a:p>
        </p:txBody>
      </p:sp>
      <p:sp>
        <p:nvSpPr>
          <p:cNvPr id="3" name="Content Placeholder 2">
            <a:extLst>
              <a:ext uri="{FF2B5EF4-FFF2-40B4-BE49-F238E27FC236}">
                <a16:creationId xmlns:a16="http://schemas.microsoft.com/office/drawing/2014/main" id="{EA48CEEB-3446-BA1A-9335-0C149BE25CB4}"/>
              </a:ext>
            </a:extLst>
          </p:cNvPr>
          <p:cNvSpPr>
            <a:spLocks noGrp="1"/>
          </p:cNvSpPr>
          <p:nvPr>
            <p:ph idx="1"/>
          </p:nvPr>
        </p:nvSpPr>
        <p:spPr/>
        <p:txBody>
          <a:bodyPr/>
          <a:lstStyle/>
          <a:p>
            <a:r>
              <a:rPr lang="en-IN" dirty="0"/>
              <a:t>Why Probabilistic Models?</a:t>
            </a:r>
          </a:p>
          <a:p>
            <a:pPr lvl="1"/>
            <a:r>
              <a:rPr lang="en-IN" dirty="0"/>
              <a:t>A generative model must be probabilistic, not deterministic.</a:t>
            </a:r>
          </a:p>
          <a:p>
            <a:pPr lvl="1"/>
            <a:r>
              <a:rPr lang="en-US" dirty="0"/>
              <a:t>We want to create many different variations, not just the same output every time.</a:t>
            </a:r>
            <a:endParaRPr lang="en-IN" dirty="0"/>
          </a:p>
          <a:p>
            <a:pPr lvl="1"/>
            <a:r>
              <a:rPr lang="en-US" dirty="0"/>
              <a:t>The model should include randomness to create diverse samples.</a:t>
            </a:r>
            <a:endParaRPr lang="en-IN" dirty="0"/>
          </a:p>
          <a:p>
            <a:pPr lvl="1"/>
            <a:r>
              <a:rPr lang="en-US" dirty="0"/>
              <a:t>The goal is to mimic the distribution of the original data and generate new observations that look like they belong to the original dataset.</a:t>
            </a:r>
            <a:endParaRPr lang="en-IN" dirty="0"/>
          </a:p>
        </p:txBody>
      </p:sp>
    </p:spTree>
    <p:extLst>
      <p:ext uri="{BB962C8B-B14F-4D97-AF65-F5344CB8AC3E}">
        <p14:creationId xmlns:p14="http://schemas.microsoft.com/office/powerpoint/2010/main" val="8779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18F4-0DE0-394B-FDDC-2D28149F0E9D}"/>
              </a:ext>
            </a:extLst>
          </p:cNvPr>
          <p:cNvSpPr>
            <a:spLocks noGrp="1"/>
          </p:cNvSpPr>
          <p:nvPr>
            <p:ph type="title"/>
          </p:nvPr>
        </p:nvSpPr>
        <p:spPr/>
        <p:txBody>
          <a:bodyPr/>
          <a:lstStyle/>
          <a:p>
            <a:r>
              <a:rPr lang="en-IN" dirty="0"/>
              <a:t>Deterministic Models</a:t>
            </a:r>
          </a:p>
        </p:txBody>
      </p:sp>
      <p:sp>
        <p:nvSpPr>
          <p:cNvPr id="3" name="Content Placeholder 2">
            <a:extLst>
              <a:ext uri="{FF2B5EF4-FFF2-40B4-BE49-F238E27FC236}">
                <a16:creationId xmlns:a16="http://schemas.microsoft.com/office/drawing/2014/main" id="{FA6656F5-C145-20CB-8490-E286AE169368}"/>
              </a:ext>
            </a:extLst>
          </p:cNvPr>
          <p:cNvSpPr>
            <a:spLocks noGrp="1"/>
          </p:cNvSpPr>
          <p:nvPr>
            <p:ph idx="1"/>
          </p:nvPr>
        </p:nvSpPr>
        <p:spPr/>
        <p:txBody>
          <a:bodyPr/>
          <a:lstStyle/>
          <a:p>
            <a:r>
              <a:rPr lang="en-US" b="1" dirty="0"/>
              <a:t>Definition:</a:t>
            </a:r>
            <a:r>
              <a:rPr lang="en-US" dirty="0"/>
              <a:t> A deterministic model always produces the same output from a given input. There's no randomness involved.</a:t>
            </a:r>
          </a:p>
          <a:p>
            <a:r>
              <a:rPr lang="en-US" b="1" dirty="0"/>
              <a:t>Example:</a:t>
            </a:r>
            <a:r>
              <a:rPr lang="en-US" dirty="0"/>
              <a:t> If we average the pixel values of all horse images in our training dataset, we'll get one average image of a horse. Every time we use this method, we'll get the exact same average image.</a:t>
            </a:r>
          </a:p>
          <a:p>
            <a:r>
              <a:rPr lang="en-US" b="1" dirty="0"/>
              <a:t>Limitation:</a:t>
            </a:r>
            <a:r>
              <a:rPr lang="en-US" dirty="0"/>
              <a:t> Deterministic models lack variety. They can't produce new and unique samples because they don't incorporate randomness.</a:t>
            </a:r>
            <a:endParaRPr lang="en-IN" dirty="0"/>
          </a:p>
        </p:txBody>
      </p:sp>
    </p:spTree>
    <p:extLst>
      <p:ext uri="{BB962C8B-B14F-4D97-AF65-F5344CB8AC3E}">
        <p14:creationId xmlns:p14="http://schemas.microsoft.com/office/powerpoint/2010/main" val="133933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F8F-B232-D433-9400-DB9B3EE9DEB0}"/>
              </a:ext>
            </a:extLst>
          </p:cNvPr>
          <p:cNvSpPr>
            <a:spLocks noGrp="1"/>
          </p:cNvSpPr>
          <p:nvPr>
            <p:ph type="title"/>
          </p:nvPr>
        </p:nvSpPr>
        <p:spPr/>
        <p:txBody>
          <a:bodyPr/>
          <a:lstStyle/>
          <a:p>
            <a:r>
              <a:rPr lang="en-IN" dirty="0"/>
              <a:t>Probabilistic Models</a:t>
            </a:r>
          </a:p>
        </p:txBody>
      </p:sp>
      <p:sp>
        <p:nvSpPr>
          <p:cNvPr id="3" name="Content Placeholder 2">
            <a:extLst>
              <a:ext uri="{FF2B5EF4-FFF2-40B4-BE49-F238E27FC236}">
                <a16:creationId xmlns:a16="http://schemas.microsoft.com/office/drawing/2014/main" id="{19EDA553-603B-BA90-2CAE-F79DF45F3823}"/>
              </a:ext>
            </a:extLst>
          </p:cNvPr>
          <p:cNvSpPr>
            <a:spLocks noGrp="1"/>
          </p:cNvSpPr>
          <p:nvPr>
            <p:ph idx="1"/>
          </p:nvPr>
        </p:nvSpPr>
        <p:spPr/>
        <p:txBody>
          <a:bodyPr/>
          <a:lstStyle/>
          <a:p>
            <a:r>
              <a:rPr lang="en-US" b="1" dirty="0"/>
              <a:t>Definition:</a:t>
            </a:r>
            <a:r>
              <a:rPr lang="en-US" dirty="0"/>
              <a:t> A probabilistic model incorporates randomness, meaning that it can produce different outputs from the same input. These models generate new data by sampling from a learned distribution.</a:t>
            </a:r>
          </a:p>
          <a:p>
            <a:r>
              <a:rPr lang="en-US" b="1" dirty="0"/>
              <a:t>Example:</a:t>
            </a:r>
            <a:r>
              <a:rPr lang="en-US" dirty="0"/>
              <a:t> When we train a generative model on horse images, it learns the underlying distribution of these images. By sampling from this distribution, we can create many different realistic horse images, each unique in its own way.</a:t>
            </a:r>
          </a:p>
          <a:p>
            <a:r>
              <a:rPr lang="en-US" b="1" dirty="0"/>
              <a:t>Advantage:</a:t>
            </a:r>
            <a:r>
              <a:rPr lang="en-US" dirty="0"/>
              <a:t> Probabilistic models can generate a wide variety of outputs, making them more flexible and powerful for tasks like image generation.</a:t>
            </a:r>
            <a:endParaRPr lang="en-IN" dirty="0"/>
          </a:p>
        </p:txBody>
      </p:sp>
    </p:spTree>
    <p:extLst>
      <p:ext uri="{BB962C8B-B14F-4D97-AF65-F5344CB8AC3E}">
        <p14:creationId xmlns:p14="http://schemas.microsoft.com/office/powerpoint/2010/main" val="371231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BD00-9DF3-6F5E-59D3-40D8D3A37FFD}"/>
              </a:ext>
            </a:extLst>
          </p:cNvPr>
          <p:cNvSpPr>
            <a:spLocks noGrp="1"/>
          </p:cNvSpPr>
          <p:nvPr>
            <p:ph type="title"/>
          </p:nvPr>
        </p:nvSpPr>
        <p:spPr/>
        <p:txBody>
          <a:bodyPr/>
          <a:lstStyle/>
          <a:p>
            <a:r>
              <a:rPr lang="en-US" dirty="0"/>
              <a:t>Why Generative Models Must Be Probabilistic</a:t>
            </a:r>
            <a:endParaRPr lang="en-IN" dirty="0"/>
          </a:p>
        </p:txBody>
      </p:sp>
      <p:sp>
        <p:nvSpPr>
          <p:cNvPr id="3" name="Content Placeholder 2">
            <a:extLst>
              <a:ext uri="{FF2B5EF4-FFF2-40B4-BE49-F238E27FC236}">
                <a16:creationId xmlns:a16="http://schemas.microsoft.com/office/drawing/2014/main" id="{6A945AAA-8B21-7E84-6C16-EE3C4A75B317}"/>
              </a:ext>
            </a:extLst>
          </p:cNvPr>
          <p:cNvSpPr>
            <a:spLocks noGrp="1"/>
          </p:cNvSpPr>
          <p:nvPr>
            <p:ph idx="1"/>
          </p:nvPr>
        </p:nvSpPr>
        <p:spPr/>
        <p:txBody>
          <a:bodyPr/>
          <a:lstStyle/>
          <a:p>
            <a:r>
              <a:rPr lang="en-US" b="1" dirty="0"/>
              <a:t>Diversity:</a:t>
            </a:r>
            <a:r>
              <a:rPr lang="en-US" dirty="0"/>
              <a:t> We need the ability to produce multiple, varied outputs that resemble the original dataset but are not exact copies.</a:t>
            </a:r>
          </a:p>
          <a:p>
            <a:r>
              <a:rPr lang="en-US" b="1" dirty="0"/>
              <a:t>Realism:</a:t>
            </a:r>
            <a:r>
              <a:rPr lang="en-US" dirty="0"/>
              <a:t> Real-world data is inherently diverse and contains variations. Probabilistic models can better capture and reproduce this diversity.</a:t>
            </a:r>
          </a:p>
          <a:p>
            <a:r>
              <a:rPr lang="en-US" b="1" dirty="0"/>
              <a:t>Flexibility:</a:t>
            </a:r>
            <a:r>
              <a:rPr lang="en-US" dirty="0"/>
              <a:t> Probabilistic models can adapt to generate different types of data by learning and sampling from complex distributions.</a:t>
            </a:r>
            <a:endParaRPr lang="en-IN" dirty="0"/>
          </a:p>
        </p:txBody>
      </p:sp>
    </p:spTree>
    <p:extLst>
      <p:ext uri="{BB962C8B-B14F-4D97-AF65-F5344CB8AC3E}">
        <p14:creationId xmlns:p14="http://schemas.microsoft.com/office/powerpoint/2010/main" val="3224544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C65F-0E36-BCF0-EF96-12144E16D25E}"/>
              </a:ext>
            </a:extLst>
          </p:cNvPr>
          <p:cNvSpPr>
            <a:spLocks noGrp="1"/>
          </p:cNvSpPr>
          <p:nvPr>
            <p:ph type="title"/>
          </p:nvPr>
        </p:nvSpPr>
        <p:spPr/>
        <p:txBody>
          <a:bodyPr/>
          <a:lstStyle/>
          <a:p>
            <a:r>
              <a:rPr lang="en-IN" dirty="0"/>
              <a:t>Introduction to </a:t>
            </a:r>
            <a:r>
              <a:rPr lang="en-IN" dirty="0" err="1"/>
              <a:t>Modeling</a:t>
            </a:r>
            <a:endParaRPr lang="en-IN" dirty="0"/>
          </a:p>
        </p:txBody>
      </p:sp>
      <p:sp>
        <p:nvSpPr>
          <p:cNvPr id="3" name="Content Placeholder 2">
            <a:extLst>
              <a:ext uri="{FF2B5EF4-FFF2-40B4-BE49-F238E27FC236}">
                <a16:creationId xmlns:a16="http://schemas.microsoft.com/office/drawing/2014/main" id="{F724ACFD-9191-687F-BB12-B48262A89AA9}"/>
              </a:ext>
            </a:extLst>
          </p:cNvPr>
          <p:cNvSpPr>
            <a:spLocks noGrp="1"/>
          </p:cNvSpPr>
          <p:nvPr>
            <p:ph idx="1"/>
          </p:nvPr>
        </p:nvSpPr>
        <p:spPr/>
        <p:txBody>
          <a:bodyPr/>
          <a:lstStyle/>
          <a:p>
            <a:r>
              <a:rPr lang="en-IN" dirty="0"/>
              <a:t>Generative vs. Discriminative </a:t>
            </a:r>
            <a:r>
              <a:rPr lang="en-IN" dirty="0" err="1"/>
              <a:t>Modeling</a:t>
            </a:r>
            <a:endParaRPr lang="en-IN" dirty="0"/>
          </a:p>
          <a:p>
            <a:pPr lvl="1"/>
            <a:r>
              <a:rPr lang="en-US" b="1" dirty="0"/>
              <a:t>Generative Modeling</a:t>
            </a:r>
            <a:r>
              <a:rPr lang="en-US" dirty="0"/>
              <a:t>: Creates new data samples.</a:t>
            </a:r>
            <a:endParaRPr lang="en-IN" dirty="0"/>
          </a:p>
          <a:p>
            <a:pPr lvl="1"/>
            <a:r>
              <a:rPr lang="en-US" b="1" dirty="0"/>
              <a:t>Discriminative Modeling</a:t>
            </a:r>
            <a:r>
              <a:rPr lang="en-US" dirty="0"/>
              <a:t>: Predicts labels for existing data.</a:t>
            </a:r>
            <a:endParaRPr lang="en-IN" dirty="0"/>
          </a:p>
        </p:txBody>
      </p:sp>
    </p:spTree>
    <p:extLst>
      <p:ext uri="{BB962C8B-B14F-4D97-AF65-F5344CB8AC3E}">
        <p14:creationId xmlns:p14="http://schemas.microsoft.com/office/powerpoint/2010/main" val="55715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9A18-CE7A-5F45-5638-DB3D608C2983}"/>
              </a:ext>
            </a:extLst>
          </p:cNvPr>
          <p:cNvSpPr>
            <a:spLocks noGrp="1"/>
          </p:cNvSpPr>
          <p:nvPr>
            <p:ph type="title"/>
          </p:nvPr>
        </p:nvSpPr>
        <p:spPr/>
        <p:txBody>
          <a:bodyPr/>
          <a:lstStyle/>
          <a:p>
            <a:r>
              <a:rPr lang="en-IN" dirty="0"/>
              <a:t>Example Scenario</a:t>
            </a:r>
          </a:p>
        </p:txBody>
      </p:sp>
      <p:sp>
        <p:nvSpPr>
          <p:cNvPr id="3" name="Content Placeholder 2">
            <a:extLst>
              <a:ext uri="{FF2B5EF4-FFF2-40B4-BE49-F238E27FC236}">
                <a16:creationId xmlns:a16="http://schemas.microsoft.com/office/drawing/2014/main" id="{314042AC-E491-4137-9031-6205E226AEA0}"/>
              </a:ext>
            </a:extLst>
          </p:cNvPr>
          <p:cNvSpPr>
            <a:spLocks noGrp="1"/>
          </p:cNvSpPr>
          <p:nvPr>
            <p:ph idx="1"/>
          </p:nvPr>
        </p:nvSpPr>
        <p:spPr/>
        <p:txBody>
          <a:bodyPr/>
          <a:lstStyle/>
          <a:p>
            <a:r>
              <a:rPr lang="en-IN" dirty="0"/>
              <a:t>Dataset of Paintings</a:t>
            </a:r>
          </a:p>
          <a:p>
            <a:pPr lvl="1"/>
            <a:r>
              <a:rPr lang="en-US" b="1" dirty="0"/>
              <a:t>Discriminative Task</a:t>
            </a:r>
            <a:r>
              <a:rPr lang="en-US" dirty="0"/>
              <a:t>: Predict if a painting is by Van Gogh.</a:t>
            </a:r>
            <a:endParaRPr lang="en-IN" dirty="0"/>
          </a:p>
          <a:p>
            <a:pPr lvl="1"/>
            <a:r>
              <a:rPr lang="en-US" b="1" dirty="0"/>
              <a:t>Generative Task</a:t>
            </a:r>
            <a:r>
              <a:rPr lang="en-US" dirty="0"/>
              <a:t>: Generate new paintings in Van Gogh's style.</a:t>
            </a:r>
          </a:p>
          <a:p>
            <a:pPr lvl="1"/>
            <a:endParaRPr lang="en-IN" dirty="0"/>
          </a:p>
        </p:txBody>
      </p:sp>
      <p:pic>
        <p:nvPicPr>
          <p:cNvPr id="5" name="Picture 4">
            <a:extLst>
              <a:ext uri="{FF2B5EF4-FFF2-40B4-BE49-F238E27FC236}">
                <a16:creationId xmlns:a16="http://schemas.microsoft.com/office/drawing/2014/main" id="{1BD97B23-4148-BE27-3386-D4AE2C4CC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727" y="3291673"/>
            <a:ext cx="6240545" cy="3201202"/>
          </a:xfrm>
          <a:prstGeom prst="rect">
            <a:avLst/>
          </a:prstGeom>
        </p:spPr>
      </p:pic>
    </p:spTree>
    <p:extLst>
      <p:ext uri="{BB962C8B-B14F-4D97-AF65-F5344CB8AC3E}">
        <p14:creationId xmlns:p14="http://schemas.microsoft.com/office/powerpoint/2010/main" val="742435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354-9BDD-5BA7-5A3C-6D25CE4773ED}"/>
              </a:ext>
            </a:extLst>
          </p:cNvPr>
          <p:cNvSpPr>
            <a:spLocks noGrp="1"/>
          </p:cNvSpPr>
          <p:nvPr>
            <p:ph type="title"/>
          </p:nvPr>
        </p:nvSpPr>
        <p:spPr/>
        <p:txBody>
          <a:bodyPr/>
          <a:lstStyle/>
          <a:p>
            <a:r>
              <a:rPr lang="en-IN" dirty="0"/>
              <a:t>Discriminative </a:t>
            </a:r>
            <a:r>
              <a:rPr lang="en-IN" dirty="0" err="1"/>
              <a:t>Modeling</a:t>
            </a:r>
            <a:endParaRPr lang="en-IN" dirty="0"/>
          </a:p>
        </p:txBody>
      </p:sp>
      <p:sp>
        <p:nvSpPr>
          <p:cNvPr id="3" name="Content Placeholder 2">
            <a:extLst>
              <a:ext uri="{FF2B5EF4-FFF2-40B4-BE49-F238E27FC236}">
                <a16:creationId xmlns:a16="http://schemas.microsoft.com/office/drawing/2014/main" id="{04F0CBB1-833D-50EE-EB74-E1D6BD8213C5}"/>
              </a:ext>
            </a:extLst>
          </p:cNvPr>
          <p:cNvSpPr>
            <a:spLocks noGrp="1"/>
          </p:cNvSpPr>
          <p:nvPr>
            <p:ph idx="1"/>
          </p:nvPr>
        </p:nvSpPr>
        <p:spPr/>
        <p:txBody>
          <a:bodyPr/>
          <a:lstStyle/>
          <a:p>
            <a:r>
              <a:rPr lang="en-IN" dirty="0"/>
              <a:t>How It Works</a:t>
            </a:r>
          </a:p>
          <a:p>
            <a:pPr lvl="1"/>
            <a:r>
              <a:rPr lang="nl-NL" b="1" dirty="0"/>
              <a:t>Training Data</a:t>
            </a:r>
            <a:r>
              <a:rPr lang="nl-NL" dirty="0"/>
              <a:t>: Labeled (Van Gogh = 1, Non-Van Gogh = 0).</a:t>
            </a:r>
            <a:endParaRPr lang="en-IN" dirty="0"/>
          </a:p>
          <a:p>
            <a:pPr lvl="1"/>
            <a:r>
              <a:rPr lang="en-US" b="1" dirty="0"/>
              <a:t>Model's Goal</a:t>
            </a:r>
            <a:r>
              <a:rPr lang="en-US" dirty="0"/>
              <a:t>: Learn features (colors, shapes, textures) that distinguish Van Gogh's paintings.</a:t>
            </a:r>
            <a:endParaRPr lang="en-IN" dirty="0"/>
          </a:p>
          <a:p>
            <a:pPr lvl="1"/>
            <a:r>
              <a:rPr lang="en-US" b="1" dirty="0"/>
              <a:t>Output</a:t>
            </a:r>
            <a:r>
              <a:rPr lang="en-US" dirty="0"/>
              <a:t>: Probability that a new painting is by Van Gogh.</a:t>
            </a:r>
            <a:endParaRPr lang="en-IN" dirty="0"/>
          </a:p>
          <a:p>
            <a:pPr lvl="1"/>
            <a:endParaRPr lang="en-IN" dirty="0"/>
          </a:p>
        </p:txBody>
      </p:sp>
    </p:spTree>
    <p:extLst>
      <p:ext uri="{BB962C8B-B14F-4D97-AF65-F5344CB8AC3E}">
        <p14:creationId xmlns:p14="http://schemas.microsoft.com/office/powerpoint/2010/main" val="42155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F0B5-F0A5-B842-B1E6-9D1DA2C77E20}"/>
              </a:ext>
            </a:extLst>
          </p:cNvPr>
          <p:cNvSpPr>
            <a:spLocks noGrp="1"/>
          </p:cNvSpPr>
          <p:nvPr>
            <p:ph type="title"/>
          </p:nvPr>
        </p:nvSpPr>
        <p:spPr/>
        <p:txBody>
          <a:bodyPr/>
          <a:lstStyle/>
          <a:p>
            <a:r>
              <a:rPr lang="en-IN" dirty="0"/>
              <a:t>Generative </a:t>
            </a:r>
            <a:r>
              <a:rPr lang="en-IN" dirty="0" err="1"/>
              <a:t>Modeling</a:t>
            </a:r>
            <a:endParaRPr lang="en-IN" dirty="0"/>
          </a:p>
        </p:txBody>
      </p:sp>
      <p:sp>
        <p:nvSpPr>
          <p:cNvPr id="3" name="Content Placeholder 2">
            <a:extLst>
              <a:ext uri="{FF2B5EF4-FFF2-40B4-BE49-F238E27FC236}">
                <a16:creationId xmlns:a16="http://schemas.microsoft.com/office/drawing/2014/main" id="{3F314B10-9263-8602-2C0C-4211ED6018D2}"/>
              </a:ext>
            </a:extLst>
          </p:cNvPr>
          <p:cNvSpPr>
            <a:spLocks noGrp="1"/>
          </p:cNvSpPr>
          <p:nvPr>
            <p:ph idx="1"/>
          </p:nvPr>
        </p:nvSpPr>
        <p:spPr/>
        <p:txBody>
          <a:bodyPr/>
          <a:lstStyle/>
          <a:p>
            <a:r>
              <a:rPr lang="en-IN" dirty="0"/>
              <a:t>How It Works</a:t>
            </a:r>
          </a:p>
          <a:p>
            <a:pPr lvl="1"/>
            <a:r>
              <a:rPr lang="en-IN" b="1" dirty="0"/>
              <a:t>Training Data</a:t>
            </a:r>
            <a:r>
              <a:rPr lang="en-IN" dirty="0"/>
              <a:t>: Unlabelled.</a:t>
            </a:r>
          </a:p>
          <a:p>
            <a:pPr lvl="1"/>
            <a:r>
              <a:rPr lang="en-US" b="1" dirty="0"/>
              <a:t>Model's Goal</a:t>
            </a:r>
            <a:r>
              <a:rPr lang="en-US" dirty="0"/>
              <a:t>: Understand the underlying distribution of Van Gogh's paintings.</a:t>
            </a:r>
          </a:p>
          <a:p>
            <a:pPr lvl="1"/>
            <a:r>
              <a:rPr lang="en-US" b="1" dirty="0"/>
              <a:t>Output</a:t>
            </a:r>
            <a:r>
              <a:rPr lang="en-US" dirty="0"/>
              <a:t>: Generate new paintings that resemble Van Gogh's style.</a:t>
            </a:r>
            <a:endParaRPr lang="en-IN" dirty="0"/>
          </a:p>
        </p:txBody>
      </p:sp>
    </p:spTree>
    <p:extLst>
      <p:ext uri="{BB962C8B-B14F-4D97-AF65-F5344CB8AC3E}">
        <p14:creationId xmlns:p14="http://schemas.microsoft.com/office/powerpoint/2010/main" val="2743875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835B-6EAD-6F66-60D7-CBDBB4D37F43}"/>
              </a:ext>
            </a:extLst>
          </p:cNvPr>
          <p:cNvSpPr>
            <a:spLocks noGrp="1"/>
          </p:cNvSpPr>
          <p:nvPr>
            <p:ph type="title"/>
          </p:nvPr>
        </p:nvSpPr>
        <p:spPr/>
        <p:txBody>
          <a:bodyPr/>
          <a:lstStyle/>
          <a:p>
            <a:r>
              <a:rPr lang="en-IN" dirty="0"/>
              <a:t>Formal Definitions</a:t>
            </a:r>
          </a:p>
        </p:txBody>
      </p:sp>
      <p:sp>
        <p:nvSpPr>
          <p:cNvPr id="3" name="Content Placeholder 2">
            <a:extLst>
              <a:ext uri="{FF2B5EF4-FFF2-40B4-BE49-F238E27FC236}">
                <a16:creationId xmlns:a16="http://schemas.microsoft.com/office/drawing/2014/main" id="{49CA406E-9A39-288C-C0C2-30D18662F99A}"/>
              </a:ext>
            </a:extLst>
          </p:cNvPr>
          <p:cNvSpPr>
            <a:spLocks noGrp="1"/>
          </p:cNvSpPr>
          <p:nvPr>
            <p:ph idx="1"/>
          </p:nvPr>
        </p:nvSpPr>
        <p:spPr/>
        <p:txBody>
          <a:bodyPr/>
          <a:lstStyle/>
          <a:p>
            <a:r>
              <a:rPr lang="en-IN" dirty="0"/>
              <a:t>Discriminative </a:t>
            </a:r>
            <a:r>
              <a:rPr lang="en-IN" dirty="0" err="1"/>
              <a:t>Modeling</a:t>
            </a:r>
            <a:endParaRPr lang="en-IN" dirty="0"/>
          </a:p>
          <a:p>
            <a:pPr lvl="1"/>
            <a:r>
              <a:rPr lang="en-US" b="1" dirty="0"/>
              <a:t>Goal</a:t>
            </a:r>
            <a:r>
              <a:rPr lang="en-US" dirty="0"/>
              <a:t>: Estimate p(</a:t>
            </a:r>
            <a:r>
              <a:rPr lang="en-US" dirty="0" err="1"/>
              <a:t>y∣x</a:t>
            </a:r>
            <a:r>
              <a:rPr lang="en-US" dirty="0"/>
              <a:t>)</a:t>
            </a:r>
          </a:p>
          <a:p>
            <a:pPr lvl="1"/>
            <a:r>
              <a:rPr lang="en-US" b="1" dirty="0"/>
              <a:t>Explanation</a:t>
            </a:r>
            <a:r>
              <a:rPr lang="en-US" dirty="0"/>
              <a:t>: Predict the probability of a label y given an observation x.</a:t>
            </a:r>
            <a:endParaRPr lang="en-IN" dirty="0"/>
          </a:p>
          <a:p>
            <a:r>
              <a:rPr lang="en-IN" dirty="0"/>
              <a:t>Generative </a:t>
            </a:r>
            <a:r>
              <a:rPr lang="en-IN" dirty="0" err="1"/>
              <a:t>Modeling</a:t>
            </a:r>
            <a:endParaRPr lang="en-IN" dirty="0"/>
          </a:p>
          <a:p>
            <a:pPr lvl="1"/>
            <a:r>
              <a:rPr lang="en-US" b="1" dirty="0"/>
              <a:t>Goal</a:t>
            </a:r>
            <a:r>
              <a:rPr lang="en-US" dirty="0"/>
              <a:t>: Estimate p(x)</a:t>
            </a:r>
          </a:p>
          <a:p>
            <a:pPr lvl="1"/>
            <a:r>
              <a:rPr lang="en-US" b="1" dirty="0"/>
              <a:t>Explanation</a:t>
            </a:r>
            <a:r>
              <a:rPr lang="en-US" dirty="0"/>
              <a:t>: Model the probability of an observation x. Generate new observations by sampling from this distribution.</a:t>
            </a:r>
            <a:endParaRPr lang="en-IN" dirty="0"/>
          </a:p>
        </p:txBody>
      </p:sp>
    </p:spTree>
    <p:extLst>
      <p:ext uri="{BB962C8B-B14F-4D97-AF65-F5344CB8AC3E}">
        <p14:creationId xmlns:p14="http://schemas.microsoft.com/office/powerpoint/2010/main" val="13231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DBA3-F2B0-9BB2-5CC8-9CCD5062662A}"/>
              </a:ext>
            </a:extLst>
          </p:cNvPr>
          <p:cNvSpPr>
            <a:spLocks noGrp="1"/>
          </p:cNvSpPr>
          <p:nvPr>
            <p:ph type="title"/>
          </p:nvPr>
        </p:nvSpPr>
        <p:spPr/>
        <p:txBody>
          <a:bodyPr/>
          <a:lstStyle/>
          <a:p>
            <a:r>
              <a:rPr lang="en-IN" dirty="0">
                <a:solidFill>
                  <a:srgbClr val="FF0000"/>
                </a:solidFill>
              </a:rPr>
              <a:t>F</a:t>
            </a:r>
          </a:p>
        </p:txBody>
      </p:sp>
      <p:pic>
        <p:nvPicPr>
          <p:cNvPr id="5" name="Content Placeholder 4">
            <a:extLst>
              <a:ext uri="{FF2B5EF4-FFF2-40B4-BE49-F238E27FC236}">
                <a16:creationId xmlns:a16="http://schemas.microsoft.com/office/drawing/2014/main" id="{9720EE18-4C3C-50CF-E442-D22EAB191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9C3BB0-8842-1301-500E-27626055BEB6}"/>
                  </a:ext>
                </a:extLst>
              </p14:cNvPr>
              <p14:cNvContentPartPr/>
              <p14:nvPr/>
            </p14:nvContentPartPr>
            <p14:xfrm>
              <a:off x="7371312" y="6108465"/>
              <a:ext cx="848160" cy="29160"/>
            </p14:xfrm>
          </p:contentPart>
        </mc:Choice>
        <mc:Fallback xmlns="">
          <p:pic>
            <p:nvPicPr>
              <p:cNvPr id="6" name="Ink 5">
                <a:extLst>
                  <a:ext uri="{FF2B5EF4-FFF2-40B4-BE49-F238E27FC236}">
                    <a16:creationId xmlns:a16="http://schemas.microsoft.com/office/drawing/2014/main" id="{2C9C3BB0-8842-1301-500E-27626055BEB6}"/>
                  </a:ext>
                </a:extLst>
              </p:cNvPr>
              <p:cNvPicPr/>
              <p:nvPr/>
            </p:nvPicPr>
            <p:blipFill>
              <a:blip r:embed="rId4"/>
              <a:stretch>
                <a:fillRect/>
              </a:stretch>
            </p:blipFill>
            <p:spPr>
              <a:xfrm>
                <a:off x="7317672" y="6000825"/>
                <a:ext cx="955800" cy="244800"/>
              </a:xfrm>
              <a:prstGeom prst="rect">
                <a:avLst/>
              </a:prstGeom>
            </p:spPr>
          </p:pic>
        </mc:Fallback>
      </mc:AlternateContent>
    </p:spTree>
    <p:extLst>
      <p:ext uri="{BB962C8B-B14F-4D97-AF65-F5344CB8AC3E}">
        <p14:creationId xmlns:p14="http://schemas.microsoft.com/office/powerpoint/2010/main" val="356232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123C-8B13-C02F-05D3-568CCDF9F4BD}"/>
              </a:ext>
            </a:extLst>
          </p:cNvPr>
          <p:cNvSpPr>
            <a:spLocks noGrp="1"/>
          </p:cNvSpPr>
          <p:nvPr>
            <p:ph type="title"/>
          </p:nvPr>
        </p:nvSpPr>
        <p:spPr/>
        <p:txBody>
          <a:bodyPr/>
          <a:lstStyle/>
          <a:p>
            <a:r>
              <a:rPr lang="en-IN" dirty="0"/>
              <a:t>Limitations of Discriminative </a:t>
            </a:r>
            <a:r>
              <a:rPr lang="en-IN" dirty="0" err="1"/>
              <a:t>Modeling</a:t>
            </a:r>
            <a:endParaRPr lang="en-IN" dirty="0"/>
          </a:p>
        </p:txBody>
      </p:sp>
      <p:sp>
        <p:nvSpPr>
          <p:cNvPr id="3" name="Content Placeholder 2">
            <a:extLst>
              <a:ext uri="{FF2B5EF4-FFF2-40B4-BE49-F238E27FC236}">
                <a16:creationId xmlns:a16="http://schemas.microsoft.com/office/drawing/2014/main" id="{07826D97-02C2-357E-2C1A-54D3DD23BB32}"/>
              </a:ext>
            </a:extLst>
          </p:cNvPr>
          <p:cNvSpPr>
            <a:spLocks noGrp="1"/>
          </p:cNvSpPr>
          <p:nvPr>
            <p:ph idx="1"/>
          </p:nvPr>
        </p:nvSpPr>
        <p:spPr/>
        <p:txBody>
          <a:bodyPr/>
          <a:lstStyle/>
          <a:p>
            <a:r>
              <a:rPr lang="en-IN" dirty="0"/>
              <a:t>Discriminative Model's Capability</a:t>
            </a:r>
          </a:p>
          <a:p>
            <a:pPr lvl="1"/>
            <a:r>
              <a:rPr lang="en-US" b="1" dirty="0"/>
              <a:t>Task</a:t>
            </a:r>
            <a:r>
              <a:rPr lang="en-US" dirty="0"/>
              <a:t>: Identify if a painting is by Van Gogh</a:t>
            </a:r>
            <a:endParaRPr lang="en-IN" dirty="0"/>
          </a:p>
          <a:p>
            <a:pPr lvl="1"/>
            <a:r>
              <a:rPr lang="en-US" b="1" dirty="0"/>
              <a:t>Limitation</a:t>
            </a:r>
            <a:r>
              <a:rPr lang="en-US" dirty="0"/>
              <a:t>: Even a perfect model cannot create a new Van Gogh painting</a:t>
            </a:r>
            <a:endParaRPr lang="en-IN" dirty="0"/>
          </a:p>
          <a:p>
            <a:pPr lvl="1"/>
            <a:r>
              <a:rPr lang="en-US" b="1" dirty="0"/>
              <a:t>Reason</a:t>
            </a:r>
            <a:r>
              <a:rPr lang="en-US" dirty="0"/>
              <a:t>: It only predicts labels for existing images, not generate new ones</a:t>
            </a:r>
            <a:endParaRPr lang="en-IN" dirty="0"/>
          </a:p>
        </p:txBody>
      </p:sp>
    </p:spTree>
    <p:extLst>
      <p:ext uri="{BB962C8B-B14F-4D97-AF65-F5344CB8AC3E}">
        <p14:creationId xmlns:p14="http://schemas.microsoft.com/office/powerpoint/2010/main" val="12206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72F2-F259-6097-A9D9-3347AA4502C3}"/>
              </a:ext>
            </a:extLst>
          </p:cNvPr>
          <p:cNvSpPr>
            <a:spLocks noGrp="1"/>
          </p:cNvSpPr>
          <p:nvPr>
            <p:ph type="title"/>
          </p:nvPr>
        </p:nvSpPr>
        <p:spPr/>
        <p:txBody>
          <a:bodyPr/>
          <a:lstStyle/>
          <a:p>
            <a:r>
              <a:rPr lang="en-IN" dirty="0"/>
              <a:t>Generative </a:t>
            </a:r>
            <a:r>
              <a:rPr lang="en-IN" dirty="0" err="1"/>
              <a:t>Modeling's</a:t>
            </a:r>
            <a:r>
              <a:rPr lang="en-IN" dirty="0"/>
              <a:t> Advantage</a:t>
            </a:r>
          </a:p>
        </p:txBody>
      </p:sp>
      <p:sp>
        <p:nvSpPr>
          <p:cNvPr id="3" name="Content Placeholder 2">
            <a:extLst>
              <a:ext uri="{FF2B5EF4-FFF2-40B4-BE49-F238E27FC236}">
                <a16:creationId xmlns:a16="http://schemas.microsoft.com/office/drawing/2014/main" id="{990499C9-1B09-55AD-9058-7D5A27970F6F}"/>
              </a:ext>
            </a:extLst>
          </p:cNvPr>
          <p:cNvSpPr>
            <a:spLocks noGrp="1"/>
          </p:cNvSpPr>
          <p:nvPr>
            <p:ph idx="1"/>
          </p:nvPr>
        </p:nvSpPr>
        <p:spPr/>
        <p:txBody>
          <a:bodyPr/>
          <a:lstStyle/>
          <a:p>
            <a:r>
              <a:rPr lang="en-IN" dirty="0"/>
              <a:t>Generative Model's Capability</a:t>
            </a:r>
          </a:p>
          <a:p>
            <a:pPr lvl="1"/>
            <a:r>
              <a:rPr lang="en-US" b="1" dirty="0"/>
              <a:t>Task</a:t>
            </a:r>
            <a:r>
              <a:rPr lang="en-US" dirty="0"/>
              <a:t>: Generate new paintings that look like Van Gogh's work.</a:t>
            </a:r>
            <a:endParaRPr lang="en-IN" dirty="0"/>
          </a:p>
          <a:p>
            <a:pPr lvl="1"/>
            <a:r>
              <a:rPr lang="en-US" b="1" dirty="0"/>
              <a:t>Method</a:t>
            </a:r>
            <a:r>
              <a:rPr lang="en-US" dirty="0"/>
              <a:t>: Train on existing Van Gogh paintings and sample from the learned distribution.</a:t>
            </a:r>
            <a:endParaRPr lang="en-IN" dirty="0"/>
          </a:p>
          <a:p>
            <a:pPr lvl="1"/>
            <a:r>
              <a:rPr lang="en-US" b="1" dirty="0"/>
              <a:t>Advantage</a:t>
            </a:r>
            <a:r>
              <a:rPr lang="en-US" dirty="0"/>
              <a:t>: Can create new images that resemble the training dataset.</a:t>
            </a:r>
          </a:p>
          <a:p>
            <a:pPr lvl="1"/>
            <a:endParaRPr lang="en-IN" dirty="0"/>
          </a:p>
        </p:txBody>
      </p:sp>
    </p:spTree>
    <p:extLst>
      <p:ext uri="{BB962C8B-B14F-4D97-AF65-F5344CB8AC3E}">
        <p14:creationId xmlns:p14="http://schemas.microsoft.com/office/powerpoint/2010/main" val="3452525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CE4E-9C17-5D1C-2E85-2320C4945114}"/>
              </a:ext>
            </a:extLst>
          </p:cNvPr>
          <p:cNvSpPr>
            <a:spLocks noGrp="1"/>
          </p:cNvSpPr>
          <p:nvPr>
            <p:ph type="title"/>
          </p:nvPr>
        </p:nvSpPr>
        <p:spPr/>
        <p:txBody>
          <a:bodyPr/>
          <a:lstStyle/>
          <a:p>
            <a:r>
              <a:rPr lang="en-IN" dirty="0"/>
              <a:t>Dominance of Discriminative </a:t>
            </a:r>
            <a:r>
              <a:rPr lang="en-IN" dirty="0" err="1"/>
              <a:t>Modeling</a:t>
            </a:r>
            <a:endParaRPr lang="en-IN" dirty="0"/>
          </a:p>
        </p:txBody>
      </p:sp>
      <p:sp>
        <p:nvSpPr>
          <p:cNvPr id="3" name="Content Placeholder 2">
            <a:extLst>
              <a:ext uri="{FF2B5EF4-FFF2-40B4-BE49-F238E27FC236}">
                <a16:creationId xmlns:a16="http://schemas.microsoft.com/office/drawing/2014/main" id="{83A813C8-3A30-5D2F-ED44-43F6C51EE862}"/>
              </a:ext>
            </a:extLst>
          </p:cNvPr>
          <p:cNvSpPr>
            <a:spLocks noGrp="1"/>
          </p:cNvSpPr>
          <p:nvPr>
            <p:ph idx="1"/>
          </p:nvPr>
        </p:nvSpPr>
        <p:spPr/>
        <p:txBody>
          <a:bodyPr/>
          <a:lstStyle/>
          <a:p>
            <a:r>
              <a:rPr lang="en-IN" dirty="0"/>
              <a:t>Historical Focus</a:t>
            </a:r>
          </a:p>
          <a:p>
            <a:pPr lvl="1"/>
            <a:r>
              <a:rPr lang="en-US" b="1" dirty="0"/>
              <a:t>Discriminative Modeling</a:t>
            </a:r>
            <a:r>
              <a:rPr lang="en-US" dirty="0"/>
              <a:t>: Main driver in machine learning progress.</a:t>
            </a:r>
          </a:p>
          <a:p>
            <a:pPr lvl="1"/>
            <a:r>
              <a:rPr lang="en-US" b="1" dirty="0"/>
              <a:t>Reason</a:t>
            </a:r>
            <a:r>
              <a:rPr lang="en-US" dirty="0"/>
              <a:t>: Easier to solve than generative problems.</a:t>
            </a:r>
            <a:endParaRPr lang="en-IN" dirty="0"/>
          </a:p>
        </p:txBody>
      </p:sp>
    </p:spTree>
    <p:extLst>
      <p:ext uri="{BB962C8B-B14F-4D97-AF65-F5344CB8AC3E}">
        <p14:creationId xmlns:p14="http://schemas.microsoft.com/office/powerpoint/2010/main" val="689027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2BE9-426C-CFA7-C84E-BA9AB462E1C7}"/>
              </a:ext>
            </a:extLst>
          </p:cNvPr>
          <p:cNvSpPr>
            <a:spLocks noGrp="1"/>
          </p:cNvSpPr>
          <p:nvPr>
            <p:ph type="title"/>
          </p:nvPr>
        </p:nvSpPr>
        <p:spPr/>
        <p:txBody>
          <a:bodyPr/>
          <a:lstStyle/>
          <a:p>
            <a:r>
              <a:rPr lang="en-IN" dirty="0"/>
              <a:t>Difficulty of Generative </a:t>
            </a:r>
            <a:r>
              <a:rPr lang="en-IN" dirty="0" err="1"/>
              <a:t>Modeling</a:t>
            </a:r>
            <a:endParaRPr lang="en-IN" dirty="0"/>
          </a:p>
        </p:txBody>
      </p:sp>
      <p:sp>
        <p:nvSpPr>
          <p:cNvPr id="3" name="Content Placeholder 2">
            <a:extLst>
              <a:ext uri="{FF2B5EF4-FFF2-40B4-BE49-F238E27FC236}">
                <a16:creationId xmlns:a16="http://schemas.microsoft.com/office/drawing/2014/main" id="{08815EAF-D1C4-B169-818A-BF017F05D19D}"/>
              </a:ext>
            </a:extLst>
          </p:cNvPr>
          <p:cNvSpPr>
            <a:spLocks noGrp="1"/>
          </p:cNvSpPr>
          <p:nvPr>
            <p:ph idx="1"/>
          </p:nvPr>
        </p:nvSpPr>
        <p:spPr/>
        <p:txBody>
          <a:bodyPr/>
          <a:lstStyle/>
          <a:p>
            <a:r>
              <a:rPr lang="en-IN" dirty="0"/>
              <a:t>Challenges</a:t>
            </a:r>
          </a:p>
          <a:p>
            <a:pPr lvl="1"/>
            <a:r>
              <a:rPr lang="en-US" b="1" dirty="0"/>
              <a:t>Example 1</a:t>
            </a:r>
            <a:r>
              <a:rPr lang="en-US" dirty="0"/>
              <a:t>: Easier to predict if a painting is by Van Gogh than to generate a Van Gogh-style painting.</a:t>
            </a:r>
            <a:endParaRPr lang="en-IN" dirty="0"/>
          </a:p>
          <a:p>
            <a:pPr lvl="1"/>
            <a:r>
              <a:rPr lang="en-US" b="1" dirty="0"/>
              <a:t>Example 2</a:t>
            </a:r>
            <a:r>
              <a:rPr lang="en-US" dirty="0"/>
              <a:t>: Easier to predict if text is by Dickens than to write new text in Dickens' style.</a:t>
            </a:r>
            <a:endParaRPr lang="en-IN" dirty="0"/>
          </a:p>
          <a:p>
            <a:pPr lvl="1"/>
            <a:r>
              <a:rPr lang="en-US" b="1" dirty="0"/>
              <a:t>Perception</a:t>
            </a:r>
            <a:r>
              <a:rPr lang="en-US" dirty="0"/>
              <a:t>: Creativity seen as a human trait, hard for AI to replicate.</a:t>
            </a:r>
            <a:endParaRPr lang="en-IN" dirty="0"/>
          </a:p>
        </p:txBody>
      </p:sp>
    </p:spTree>
    <p:extLst>
      <p:ext uri="{BB962C8B-B14F-4D97-AF65-F5344CB8AC3E}">
        <p14:creationId xmlns:p14="http://schemas.microsoft.com/office/powerpoint/2010/main" val="1267935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4AAF-1172-A995-30C5-414294DDD763}"/>
              </a:ext>
            </a:extLst>
          </p:cNvPr>
          <p:cNvSpPr>
            <a:spLocks noGrp="1"/>
          </p:cNvSpPr>
          <p:nvPr>
            <p:ph type="title"/>
          </p:nvPr>
        </p:nvSpPr>
        <p:spPr/>
        <p:txBody>
          <a:bodyPr/>
          <a:lstStyle/>
          <a:p>
            <a:r>
              <a:rPr lang="en-IN" dirty="0"/>
              <a:t>Progress in Generative </a:t>
            </a:r>
            <a:r>
              <a:rPr lang="en-IN" dirty="0" err="1"/>
              <a:t>Modeling</a:t>
            </a:r>
            <a:endParaRPr lang="en-IN" dirty="0"/>
          </a:p>
        </p:txBody>
      </p:sp>
      <p:sp>
        <p:nvSpPr>
          <p:cNvPr id="3" name="Content Placeholder 2">
            <a:extLst>
              <a:ext uri="{FF2B5EF4-FFF2-40B4-BE49-F238E27FC236}">
                <a16:creationId xmlns:a16="http://schemas.microsoft.com/office/drawing/2014/main" id="{F427DC23-2551-833D-7E88-E58C55DDD0D2}"/>
              </a:ext>
            </a:extLst>
          </p:cNvPr>
          <p:cNvSpPr>
            <a:spLocks noGrp="1"/>
          </p:cNvSpPr>
          <p:nvPr>
            <p:ph idx="1"/>
          </p:nvPr>
        </p:nvSpPr>
        <p:spPr/>
        <p:txBody>
          <a:bodyPr/>
          <a:lstStyle/>
          <a:p>
            <a:r>
              <a:rPr lang="en-IN" dirty="0"/>
              <a:t>Recent Advances</a:t>
            </a:r>
          </a:p>
          <a:p>
            <a:pPr lvl="1"/>
            <a:r>
              <a:rPr lang="en-US" b="1" dirty="0"/>
              <a:t>Technological Maturity</a:t>
            </a:r>
            <a:r>
              <a:rPr lang="en-US" dirty="0"/>
              <a:t>: Improved machine learning technologies.</a:t>
            </a:r>
            <a:endParaRPr lang="en-IN" dirty="0"/>
          </a:p>
          <a:p>
            <a:pPr lvl="1"/>
            <a:r>
              <a:rPr lang="en-US" b="1" dirty="0"/>
              <a:t>Result</a:t>
            </a:r>
            <a:r>
              <a:rPr lang="en-US" dirty="0"/>
              <a:t>: Significant advancements in generative modeling.</a:t>
            </a:r>
            <a:endParaRPr lang="en-IN" dirty="0"/>
          </a:p>
          <a:p>
            <a:pPr lvl="1"/>
            <a:r>
              <a:rPr lang="en-US" b="1" dirty="0"/>
              <a:t>Example</a:t>
            </a:r>
            <a:r>
              <a:rPr lang="en-US" dirty="0"/>
              <a:t>: Facial image generation progress since 2014.</a:t>
            </a:r>
          </a:p>
          <a:p>
            <a:pPr lvl="1"/>
            <a:endParaRPr lang="en-IN" dirty="0"/>
          </a:p>
        </p:txBody>
      </p:sp>
      <p:pic>
        <p:nvPicPr>
          <p:cNvPr id="5" name="Picture 4">
            <a:extLst>
              <a:ext uri="{FF2B5EF4-FFF2-40B4-BE49-F238E27FC236}">
                <a16:creationId xmlns:a16="http://schemas.microsoft.com/office/drawing/2014/main" id="{82807950-DE5E-9640-228A-02F6D4ED7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996" y="3429000"/>
            <a:ext cx="5740008" cy="3156755"/>
          </a:xfrm>
          <a:prstGeom prst="rect">
            <a:avLst/>
          </a:prstGeom>
        </p:spPr>
      </p:pic>
    </p:spTree>
    <p:extLst>
      <p:ext uri="{BB962C8B-B14F-4D97-AF65-F5344CB8AC3E}">
        <p14:creationId xmlns:p14="http://schemas.microsoft.com/office/powerpoint/2010/main" val="163549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0D44-0F57-7031-7F5F-63B1E87B5AF4}"/>
              </a:ext>
            </a:extLst>
          </p:cNvPr>
          <p:cNvSpPr>
            <a:spLocks noGrp="1"/>
          </p:cNvSpPr>
          <p:nvPr>
            <p:ph type="title"/>
          </p:nvPr>
        </p:nvSpPr>
        <p:spPr/>
        <p:txBody>
          <a:bodyPr/>
          <a:lstStyle/>
          <a:p>
            <a:r>
              <a:rPr lang="en-US" dirty="0"/>
              <a:t>Practical Applications of Discriminative Modeling</a:t>
            </a:r>
            <a:endParaRPr lang="en-IN" dirty="0"/>
          </a:p>
        </p:txBody>
      </p:sp>
      <p:sp>
        <p:nvSpPr>
          <p:cNvPr id="3" name="Content Placeholder 2">
            <a:extLst>
              <a:ext uri="{FF2B5EF4-FFF2-40B4-BE49-F238E27FC236}">
                <a16:creationId xmlns:a16="http://schemas.microsoft.com/office/drawing/2014/main" id="{ED1A55D9-EF0F-C9B5-552D-9347EE141395}"/>
              </a:ext>
            </a:extLst>
          </p:cNvPr>
          <p:cNvSpPr>
            <a:spLocks noGrp="1"/>
          </p:cNvSpPr>
          <p:nvPr>
            <p:ph idx="1"/>
          </p:nvPr>
        </p:nvSpPr>
        <p:spPr/>
        <p:txBody>
          <a:bodyPr/>
          <a:lstStyle/>
          <a:p>
            <a:r>
              <a:rPr lang="en-IN" dirty="0"/>
              <a:t>Industry Use</a:t>
            </a:r>
          </a:p>
          <a:p>
            <a:pPr lvl="1"/>
            <a:r>
              <a:rPr lang="en-US" b="1" dirty="0"/>
              <a:t>Example</a:t>
            </a:r>
            <a:r>
              <a:rPr lang="en-US" dirty="0"/>
              <a:t>: Predicting glaucoma from retinal images.</a:t>
            </a:r>
          </a:p>
          <a:p>
            <a:pPr lvl="1"/>
            <a:r>
              <a:rPr lang="en-US" b="1" dirty="0"/>
              <a:t>Limitation</a:t>
            </a:r>
            <a:r>
              <a:rPr lang="en-US" dirty="0"/>
              <a:t>: Historically, generative models had fewer practical applications.</a:t>
            </a:r>
            <a:endParaRPr lang="en-IN" dirty="0"/>
          </a:p>
        </p:txBody>
      </p:sp>
    </p:spTree>
    <p:extLst>
      <p:ext uri="{BB962C8B-B14F-4D97-AF65-F5344CB8AC3E}">
        <p14:creationId xmlns:p14="http://schemas.microsoft.com/office/powerpoint/2010/main" val="388075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27BB-293B-7179-35BB-DF50F65B9644}"/>
              </a:ext>
            </a:extLst>
          </p:cNvPr>
          <p:cNvSpPr>
            <a:spLocks noGrp="1"/>
          </p:cNvSpPr>
          <p:nvPr>
            <p:ph type="title"/>
          </p:nvPr>
        </p:nvSpPr>
        <p:spPr/>
        <p:txBody>
          <a:bodyPr/>
          <a:lstStyle/>
          <a:p>
            <a:r>
              <a:rPr lang="en-US" dirty="0"/>
              <a:t>Emerging Applications of Generative Modeling</a:t>
            </a:r>
            <a:endParaRPr lang="en-IN" dirty="0"/>
          </a:p>
        </p:txBody>
      </p:sp>
      <p:sp>
        <p:nvSpPr>
          <p:cNvPr id="3" name="Content Placeholder 2">
            <a:extLst>
              <a:ext uri="{FF2B5EF4-FFF2-40B4-BE49-F238E27FC236}">
                <a16:creationId xmlns:a16="http://schemas.microsoft.com/office/drawing/2014/main" id="{45DAFD46-461B-F316-3D07-9F530A36B345}"/>
              </a:ext>
            </a:extLst>
          </p:cNvPr>
          <p:cNvSpPr>
            <a:spLocks noGrp="1"/>
          </p:cNvSpPr>
          <p:nvPr>
            <p:ph idx="1"/>
          </p:nvPr>
        </p:nvSpPr>
        <p:spPr/>
        <p:txBody>
          <a:bodyPr/>
          <a:lstStyle/>
          <a:p>
            <a:r>
              <a:rPr lang="en-IN" dirty="0"/>
              <a:t>New Business Solutions</a:t>
            </a:r>
          </a:p>
          <a:p>
            <a:pPr lvl="1"/>
            <a:r>
              <a:rPr lang="en-US" b="1" dirty="0"/>
              <a:t>Generative Services</a:t>
            </a:r>
            <a:r>
              <a:rPr lang="en-US" dirty="0"/>
              <a:t>: APIs for generating blog posts, images, social media content, and ad copy.</a:t>
            </a:r>
            <a:endParaRPr lang="en-IN" dirty="0"/>
          </a:p>
          <a:p>
            <a:pPr lvl="1"/>
            <a:r>
              <a:rPr lang="en-US" b="1" dirty="0"/>
              <a:t>Industry Impact</a:t>
            </a:r>
            <a:r>
              <a:rPr lang="en-US" dirty="0"/>
              <a:t>: Game design, cinematography, and more are benefiting from generative AI.</a:t>
            </a:r>
            <a:endParaRPr lang="en-IN" dirty="0"/>
          </a:p>
          <a:p>
            <a:pPr lvl="1"/>
            <a:r>
              <a:rPr lang="en-US" b="1" dirty="0"/>
              <a:t>Examples</a:t>
            </a:r>
            <a:r>
              <a:rPr lang="en-US" dirty="0"/>
              <a:t>: Video and music generation adding value to various industries.</a:t>
            </a:r>
            <a:endParaRPr lang="en-IN" dirty="0"/>
          </a:p>
        </p:txBody>
      </p:sp>
    </p:spTree>
    <p:extLst>
      <p:ext uri="{BB962C8B-B14F-4D97-AF65-F5344CB8AC3E}">
        <p14:creationId xmlns:p14="http://schemas.microsoft.com/office/powerpoint/2010/main" val="977314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FF87-E89B-AE73-1427-28D80C0B2932}"/>
              </a:ext>
            </a:extLst>
          </p:cNvPr>
          <p:cNvSpPr>
            <a:spLocks noGrp="1"/>
          </p:cNvSpPr>
          <p:nvPr>
            <p:ph type="title"/>
          </p:nvPr>
        </p:nvSpPr>
        <p:spPr/>
        <p:txBody>
          <a:bodyPr/>
          <a:lstStyle/>
          <a:p>
            <a:r>
              <a:rPr lang="en-IN" dirty="0"/>
              <a:t>Generative </a:t>
            </a:r>
            <a:r>
              <a:rPr lang="en-IN" dirty="0" err="1"/>
              <a:t>Modeling</a:t>
            </a:r>
            <a:r>
              <a:rPr lang="en-IN" dirty="0"/>
              <a:t> in AI</a:t>
            </a:r>
          </a:p>
        </p:txBody>
      </p:sp>
      <p:sp>
        <p:nvSpPr>
          <p:cNvPr id="3" name="Content Placeholder 2">
            <a:extLst>
              <a:ext uri="{FF2B5EF4-FFF2-40B4-BE49-F238E27FC236}">
                <a16:creationId xmlns:a16="http://schemas.microsoft.com/office/drawing/2014/main" id="{F7D45C5B-73E5-D453-A3F0-7D7ECD911F90}"/>
              </a:ext>
            </a:extLst>
          </p:cNvPr>
          <p:cNvSpPr>
            <a:spLocks noGrp="1"/>
          </p:cNvSpPr>
          <p:nvPr>
            <p:ph idx="1"/>
          </p:nvPr>
        </p:nvSpPr>
        <p:spPr/>
        <p:txBody>
          <a:bodyPr/>
          <a:lstStyle/>
          <a:p>
            <a:r>
              <a:rPr lang="en-US" dirty="0"/>
              <a:t>Generative Modeling: The Key to Advanced AI</a:t>
            </a:r>
          </a:p>
          <a:p>
            <a:r>
              <a:rPr lang="en-US" dirty="0"/>
              <a:t>Generative modeling offers practical applications yet to be fully discovered</a:t>
            </a:r>
          </a:p>
          <a:p>
            <a:r>
              <a:rPr lang="en-US" dirty="0"/>
              <a:t>Complements and surpasses capabilities of discriminative modeling</a:t>
            </a:r>
          </a:p>
          <a:p>
            <a:endParaRPr lang="en-IN" dirty="0"/>
          </a:p>
        </p:txBody>
      </p:sp>
    </p:spTree>
    <p:extLst>
      <p:ext uri="{BB962C8B-B14F-4D97-AF65-F5344CB8AC3E}">
        <p14:creationId xmlns:p14="http://schemas.microsoft.com/office/powerpoint/2010/main" val="1483138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08C7-B289-C51A-0781-6E08B01CE320}"/>
              </a:ext>
            </a:extLst>
          </p:cNvPr>
          <p:cNvSpPr>
            <a:spLocks noGrp="1"/>
          </p:cNvSpPr>
          <p:nvPr>
            <p:ph type="title"/>
          </p:nvPr>
        </p:nvSpPr>
        <p:spPr/>
        <p:txBody>
          <a:bodyPr/>
          <a:lstStyle/>
          <a:p>
            <a:r>
              <a:rPr lang="en-IN" dirty="0"/>
              <a:t>Generative </a:t>
            </a:r>
            <a:r>
              <a:rPr lang="en-IN" dirty="0" err="1"/>
              <a:t>Modeling</a:t>
            </a:r>
            <a:r>
              <a:rPr lang="en-IN" dirty="0"/>
              <a:t> in AI</a:t>
            </a:r>
          </a:p>
        </p:txBody>
      </p:sp>
      <p:sp>
        <p:nvSpPr>
          <p:cNvPr id="3" name="Content Placeholder 2">
            <a:extLst>
              <a:ext uri="{FF2B5EF4-FFF2-40B4-BE49-F238E27FC236}">
                <a16:creationId xmlns:a16="http://schemas.microsoft.com/office/drawing/2014/main" id="{B0AD05A9-9E5A-79A5-DB31-C36BBB3D97A1}"/>
              </a:ext>
            </a:extLst>
          </p:cNvPr>
          <p:cNvSpPr>
            <a:spLocks noGrp="1"/>
          </p:cNvSpPr>
          <p:nvPr>
            <p:ph idx="1"/>
          </p:nvPr>
        </p:nvSpPr>
        <p:spPr/>
        <p:txBody>
          <a:bodyPr/>
          <a:lstStyle/>
          <a:p>
            <a:r>
              <a:rPr lang="en-US" dirty="0"/>
              <a:t>Theoretical Perspective: Capturing Complete Data Understanding</a:t>
            </a:r>
          </a:p>
          <a:p>
            <a:pPr lvl="1"/>
            <a:r>
              <a:rPr lang="en-US" dirty="0"/>
              <a:t>Goal: Train models to understand full data distribution, not just categorization</a:t>
            </a:r>
          </a:p>
          <a:p>
            <a:pPr lvl="1"/>
            <a:r>
              <a:rPr lang="en-IN" dirty="0"/>
              <a:t>Challenges:</a:t>
            </a:r>
            <a:endParaRPr lang="en-US" dirty="0"/>
          </a:p>
          <a:p>
            <a:pPr lvl="2"/>
            <a:r>
              <a:rPr lang="en-US" dirty="0"/>
              <a:t>High dimensionality of feasible output space</a:t>
            </a:r>
          </a:p>
          <a:p>
            <a:pPr lvl="2"/>
            <a:r>
              <a:rPr lang="en-US" dirty="0"/>
              <a:t>Limited number of "valid" creations within datasets</a:t>
            </a:r>
            <a:endParaRPr lang="en-IN" dirty="0"/>
          </a:p>
        </p:txBody>
      </p:sp>
    </p:spTree>
    <p:extLst>
      <p:ext uri="{BB962C8B-B14F-4D97-AF65-F5344CB8AC3E}">
        <p14:creationId xmlns:p14="http://schemas.microsoft.com/office/powerpoint/2010/main" val="202989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7305-7A58-CA3B-279C-0A3A4D9CA97D}"/>
              </a:ext>
            </a:extLst>
          </p:cNvPr>
          <p:cNvSpPr>
            <a:spLocks noGrp="1"/>
          </p:cNvSpPr>
          <p:nvPr>
            <p:ph type="title"/>
          </p:nvPr>
        </p:nvSpPr>
        <p:spPr/>
        <p:txBody>
          <a:bodyPr/>
          <a:lstStyle/>
          <a:p>
            <a:r>
              <a:rPr lang="en-IN" dirty="0"/>
              <a:t>Generative </a:t>
            </a:r>
            <a:r>
              <a:rPr lang="en-IN" dirty="0" err="1"/>
              <a:t>Modeling</a:t>
            </a:r>
            <a:r>
              <a:rPr lang="en-IN" dirty="0"/>
              <a:t> in AI</a:t>
            </a:r>
          </a:p>
        </p:txBody>
      </p:sp>
      <p:sp>
        <p:nvSpPr>
          <p:cNvPr id="3" name="Content Placeholder 2">
            <a:extLst>
              <a:ext uri="{FF2B5EF4-FFF2-40B4-BE49-F238E27FC236}">
                <a16:creationId xmlns:a16="http://schemas.microsoft.com/office/drawing/2014/main" id="{2034A573-9ACB-0470-6C18-80C4592E5483}"/>
              </a:ext>
            </a:extLst>
          </p:cNvPr>
          <p:cNvSpPr>
            <a:spLocks noGrp="1"/>
          </p:cNvSpPr>
          <p:nvPr>
            <p:ph idx="1"/>
          </p:nvPr>
        </p:nvSpPr>
        <p:spPr/>
        <p:txBody>
          <a:bodyPr/>
          <a:lstStyle/>
          <a:p>
            <a:r>
              <a:rPr lang="en-IN" dirty="0"/>
              <a:t>Application in Reinforcement Learning</a:t>
            </a:r>
          </a:p>
          <a:p>
            <a:r>
              <a:rPr lang="en-US" dirty="0"/>
              <a:t>Example: Training a robot to walk</a:t>
            </a:r>
            <a:endParaRPr lang="en-IN" dirty="0"/>
          </a:p>
          <a:p>
            <a:pPr lvl="1"/>
            <a:r>
              <a:rPr lang="en-US" dirty="0"/>
              <a:t>Traditional approach: Trial and error in real or simulated environments</a:t>
            </a:r>
          </a:p>
          <a:p>
            <a:pPr lvl="1"/>
            <a:r>
              <a:rPr lang="en-IN" dirty="0">
                <a:hlinkClick r:id="rId2"/>
              </a:rPr>
              <a:t>https://youtu.be/fn3KWM1kuAw?si=MrdcVwxckINW21-O</a:t>
            </a:r>
            <a:endParaRPr lang="en-IN" dirty="0"/>
          </a:p>
          <a:p>
            <a:pPr lvl="1"/>
            <a:r>
              <a:rPr lang="en-IN" dirty="0"/>
              <a:t>Limitation: Task-specific optimization</a:t>
            </a:r>
          </a:p>
          <a:p>
            <a:r>
              <a:rPr lang="en-US" dirty="0"/>
              <a:t>New approach: Generative world model</a:t>
            </a:r>
            <a:endParaRPr lang="en-IN" dirty="0"/>
          </a:p>
          <a:p>
            <a:pPr lvl="1"/>
            <a:r>
              <a:rPr lang="en-US" dirty="0"/>
              <a:t>Advantage: Flexibility and efficiency in adapting to new tasks</a:t>
            </a:r>
          </a:p>
          <a:p>
            <a:pPr lvl="1"/>
            <a:r>
              <a:rPr lang="en-IN" b="0" i="0" dirty="0">
                <a:solidFill>
                  <a:srgbClr val="000000"/>
                </a:solidFill>
                <a:effectLst/>
                <a:highlight>
                  <a:srgbClr val="FFFFFF"/>
                </a:highlight>
                <a:latin typeface="Times New Roman" panose="02020603050405020304" pitchFamily="18" charset="0"/>
                <a:hlinkClick r:id="rId3"/>
              </a:rPr>
              <a:t>https://x.com/anag004/status/1820857813478039589</a:t>
            </a:r>
            <a:endParaRPr lang="en-US" b="0" i="0" dirty="0">
              <a:solidFill>
                <a:srgbClr val="000000"/>
              </a:solidFill>
              <a:effectLst/>
              <a:highlight>
                <a:srgbClr val="FFFFFF"/>
              </a:highlight>
              <a:latin typeface="Times New Roman" panose="02020603050405020304" pitchFamily="18" charset="0"/>
            </a:endParaRPr>
          </a:p>
          <a:p>
            <a:pPr lvl="1"/>
            <a:endParaRPr lang="en-US" dirty="0"/>
          </a:p>
        </p:txBody>
      </p:sp>
    </p:spTree>
    <p:extLst>
      <p:ext uri="{BB962C8B-B14F-4D97-AF65-F5344CB8AC3E}">
        <p14:creationId xmlns:p14="http://schemas.microsoft.com/office/powerpoint/2010/main" val="256372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8A87-379B-7FA7-AE44-0C3C0B7FEF2E}"/>
              </a:ext>
            </a:extLst>
          </p:cNvPr>
          <p:cNvSpPr>
            <a:spLocks noGrp="1"/>
          </p:cNvSpPr>
          <p:nvPr>
            <p:ph type="title"/>
          </p:nvPr>
        </p:nvSpPr>
        <p:spPr/>
        <p:txBody>
          <a:bodyPr/>
          <a:lstStyle/>
          <a:p>
            <a:r>
              <a:rPr lang="en-IN" dirty="0">
                <a:solidFill>
                  <a:srgbClr val="FF0000"/>
                </a:solidFill>
              </a:rPr>
              <a:t>F</a:t>
            </a:r>
          </a:p>
        </p:txBody>
      </p:sp>
      <p:pic>
        <p:nvPicPr>
          <p:cNvPr id="5" name="Content Placeholder 4">
            <a:extLst>
              <a:ext uri="{FF2B5EF4-FFF2-40B4-BE49-F238E27FC236}">
                <a16:creationId xmlns:a16="http://schemas.microsoft.com/office/drawing/2014/main" id="{7929BE6E-8CBE-193B-52FA-092053F86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AE397CB-1ED7-5FEB-2350-D18BF05CD13D}"/>
                  </a:ext>
                </a:extLst>
              </p14:cNvPr>
              <p14:cNvContentPartPr/>
              <p14:nvPr/>
            </p14:nvContentPartPr>
            <p14:xfrm>
              <a:off x="7427832" y="6108465"/>
              <a:ext cx="799200" cy="47880"/>
            </p14:xfrm>
          </p:contentPart>
        </mc:Choice>
        <mc:Fallback xmlns="">
          <p:pic>
            <p:nvPicPr>
              <p:cNvPr id="6" name="Ink 5">
                <a:extLst>
                  <a:ext uri="{FF2B5EF4-FFF2-40B4-BE49-F238E27FC236}">
                    <a16:creationId xmlns:a16="http://schemas.microsoft.com/office/drawing/2014/main" id="{0AE397CB-1ED7-5FEB-2350-D18BF05CD13D}"/>
                  </a:ext>
                </a:extLst>
              </p:cNvPr>
              <p:cNvPicPr/>
              <p:nvPr/>
            </p:nvPicPr>
            <p:blipFill>
              <a:blip r:embed="rId4"/>
              <a:stretch>
                <a:fillRect/>
              </a:stretch>
            </p:blipFill>
            <p:spPr>
              <a:xfrm>
                <a:off x="7374192" y="6000825"/>
                <a:ext cx="906840" cy="263520"/>
              </a:xfrm>
              <a:prstGeom prst="rect">
                <a:avLst/>
              </a:prstGeom>
            </p:spPr>
          </p:pic>
        </mc:Fallback>
      </mc:AlternateContent>
    </p:spTree>
    <p:extLst>
      <p:ext uri="{BB962C8B-B14F-4D97-AF65-F5344CB8AC3E}">
        <p14:creationId xmlns:p14="http://schemas.microsoft.com/office/powerpoint/2010/main" val="421132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D182-3CAE-5D19-D21B-6A05DFBDD07C}"/>
              </a:ext>
            </a:extLst>
          </p:cNvPr>
          <p:cNvSpPr>
            <a:spLocks noGrp="1"/>
          </p:cNvSpPr>
          <p:nvPr>
            <p:ph type="title"/>
          </p:nvPr>
        </p:nvSpPr>
        <p:spPr/>
        <p:txBody>
          <a:bodyPr/>
          <a:lstStyle/>
          <a:p>
            <a:r>
              <a:rPr lang="en-IN" dirty="0"/>
              <a:t>Generative </a:t>
            </a:r>
            <a:r>
              <a:rPr lang="en-IN" dirty="0" err="1"/>
              <a:t>Modeling</a:t>
            </a:r>
            <a:r>
              <a:rPr lang="en-IN" dirty="0"/>
              <a:t> in AI</a:t>
            </a:r>
          </a:p>
        </p:txBody>
      </p:sp>
      <p:sp>
        <p:nvSpPr>
          <p:cNvPr id="3" name="Content Placeholder 2">
            <a:extLst>
              <a:ext uri="{FF2B5EF4-FFF2-40B4-BE49-F238E27FC236}">
                <a16:creationId xmlns:a16="http://schemas.microsoft.com/office/drawing/2014/main" id="{165BE4FA-8364-1C4F-9D63-B4E6B4EC8F52}"/>
              </a:ext>
            </a:extLst>
          </p:cNvPr>
          <p:cNvSpPr>
            <a:spLocks noGrp="1"/>
          </p:cNvSpPr>
          <p:nvPr>
            <p:ph idx="1"/>
          </p:nvPr>
        </p:nvSpPr>
        <p:spPr/>
        <p:txBody>
          <a:bodyPr/>
          <a:lstStyle/>
          <a:p>
            <a:r>
              <a:rPr lang="en-US" dirty="0"/>
              <a:t>Advantages of Generative World Models in AI</a:t>
            </a:r>
          </a:p>
          <a:p>
            <a:pPr lvl="1"/>
            <a:r>
              <a:rPr lang="en-US" dirty="0"/>
              <a:t>Rapid adaptation: Quick testing of strategies in the world model</a:t>
            </a:r>
          </a:p>
          <a:p>
            <a:pPr lvl="1"/>
            <a:r>
              <a:rPr lang="en-US" dirty="0"/>
              <a:t>Computational efficiency: Reduces need for real-world or complex simulations</a:t>
            </a:r>
          </a:p>
          <a:p>
            <a:pPr lvl="1"/>
            <a:r>
              <a:rPr lang="en-US" dirty="0"/>
              <a:t>Versatility: One model can be applied to multiple tasks</a:t>
            </a:r>
          </a:p>
          <a:p>
            <a:pPr lvl="1"/>
            <a:r>
              <a:rPr lang="en-US" dirty="0"/>
              <a:t>Reduced retraining: No need to start from scratch for each new task</a:t>
            </a:r>
            <a:endParaRPr lang="en-IN" dirty="0"/>
          </a:p>
        </p:txBody>
      </p:sp>
    </p:spTree>
    <p:extLst>
      <p:ext uri="{BB962C8B-B14F-4D97-AF65-F5344CB8AC3E}">
        <p14:creationId xmlns:p14="http://schemas.microsoft.com/office/powerpoint/2010/main" val="321283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3FC9-426A-2CCA-D05C-1079F8566B9C}"/>
              </a:ext>
            </a:extLst>
          </p:cNvPr>
          <p:cNvSpPr>
            <a:spLocks noGrp="1"/>
          </p:cNvSpPr>
          <p:nvPr>
            <p:ph type="title"/>
          </p:nvPr>
        </p:nvSpPr>
        <p:spPr/>
        <p:txBody>
          <a:bodyPr/>
          <a:lstStyle/>
          <a:p>
            <a:r>
              <a:rPr lang="en-IN" dirty="0"/>
              <a:t>Generative </a:t>
            </a:r>
            <a:r>
              <a:rPr lang="en-IN" dirty="0" err="1"/>
              <a:t>Modeling</a:t>
            </a:r>
            <a:r>
              <a:rPr lang="en-IN" dirty="0"/>
              <a:t> in AI</a:t>
            </a:r>
          </a:p>
        </p:txBody>
      </p:sp>
      <p:sp>
        <p:nvSpPr>
          <p:cNvPr id="3" name="Content Placeholder 2">
            <a:extLst>
              <a:ext uri="{FF2B5EF4-FFF2-40B4-BE49-F238E27FC236}">
                <a16:creationId xmlns:a16="http://schemas.microsoft.com/office/drawing/2014/main" id="{14FA0E73-1505-3C05-6E0B-45689B06B0C0}"/>
              </a:ext>
            </a:extLst>
          </p:cNvPr>
          <p:cNvSpPr>
            <a:spLocks noGrp="1"/>
          </p:cNvSpPr>
          <p:nvPr>
            <p:ph idx="1"/>
          </p:nvPr>
        </p:nvSpPr>
        <p:spPr/>
        <p:txBody>
          <a:bodyPr/>
          <a:lstStyle/>
          <a:p>
            <a:r>
              <a:rPr lang="en-US" dirty="0"/>
              <a:t>The Human Mind: Nature's Ultimate Generative Model</a:t>
            </a:r>
          </a:p>
          <a:p>
            <a:pPr lvl="1"/>
            <a:r>
              <a:rPr lang="en-US" dirty="0"/>
              <a:t>Generative modeling is crucial for human-comparable AI</a:t>
            </a:r>
          </a:p>
          <a:p>
            <a:r>
              <a:rPr lang="en-US" dirty="0"/>
              <a:t>Humans as exemplary generative models in nature</a:t>
            </a:r>
          </a:p>
          <a:p>
            <a:r>
              <a:rPr lang="en-US" dirty="0"/>
              <a:t>Examples of Human Generative Abilities:</a:t>
            </a:r>
          </a:p>
          <a:p>
            <a:r>
              <a:rPr lang="en-US" dirty="0"/>
              <a:t>Visual imagination (e.g., envisioning an elephant from any angle)</a:t>
            </a:r>
          </a:p>
          <a:p>
            <a:r>
              <a:rPr lang="en-US" dirty="0"/>
              <a:t>Narrative creation (e.g., imagining alternative endings to TV shows)</a:t>
            </a:r>
          </a:p>
          <a:p>
            <a:r>
              <a:rPr lang="en-US" dirty="0"/>
              <a:t>Future planning (e.g., simulating various scenarios for the week ahead)</a:t>
            </a:r>
            <a:endParaRPr lang="en-IN" dirty="0"/>
          </a:p>
        </p:txBody>
      </p:sp>
    </p:spTree>
    <p:extLst>
      <p:ext uri="{BB962C8B-B14F-4D97-AF65-F5344CB8AC3E}">
        <p14:creationId xmlns:p14="http://schemas.microsoft.com/office/powerpoint/2010/main" val="416844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D528-8981-34D5-3D3C-C8F4B4F6E737}"/>
              </a:ext>
            </a:extLst>
          </p:cNvPr>
          <p:cNvSpPr>
            <a:spLocks noGrp="1"/>
          </p:cNvSpPr>
          <p:nvPr>
            <p:ph type="title"/>
          </p:nvPr>
        </p:nvSpPr>
        <p:spPr/>
        <p:txBody>
          <a:bodyPr/>
          <a:lstStyle/>
          <a:p>
            <a:r>
              <a:rPr lang="en-IN" dirty="0"/>
              <a:t>The Generative Deep Learning Code Base</a:t>
            </a:r>
          </a:p>
        </p:txBody>
      </p:sp>
      <p:sp>
        <p:nvSpPr>
          <p:cNvPr id="3" name="Content Placeholder 2">
            <a:extLst>
              <a:ext uri="{FF2B5EF4-FFF2-40B4-BE49-F238E27FC236}">
                <a16:creationId xmlns:a16="http://schemas.microsoft.com/office/drawing/2014/main" id="{382054B0-45BC-C5DD-3225-B1317267DC0C}"/>
              </a:ext>
            </a:extLst>
          </p:cNvPr>
          <p:cNvSpPr>
            <a:spLocks noGrp="1"/>
          </p:cNvSpPr>
          <p:nvPr>
            <p:ph idx="1"/>
          </p:nvPr>
        </p:nvSpPr>
        <p:spPr/>
        <p:txBody>
          <a:bodyPr/>
          <a:lstStyle/>
          <a:p>
            <a:r>
              <a:rPr lang="en-IN" dirty="0"/>
              <a:t>Generative Deep Learning (keras.io)</a:t>
            </a:r>
          </a:p>
          <a:p>
            <a:pPr lvl="1"/>
            <a:r>
              <a:rPr lang="en-IN" dirty="0">
                <a:hlinkClick r:id="rId2"/>
              </a:rPr>
              <a:t>https://keras.io/examples/generative/</a:t>
            </a:r>
            <a:endParaRPr lang="en-IN" dirty="0"/>
          </a:p>
          <a:p>
            <a:r>
              <a:rPr lang="en-US" dirty="0"/>
              <a:t>GitHub - </a:t>
            </a:r>
            <a:r>
              <a:rPr lang="en-US" dirty="0" err="1"/>
              <a:t>davidADSP</a:t>
            </a:r>
            <a:r>
              <a:rPr lang="en-US" dirty="0"/>
              <a:t>/Generative_Deep_Learning_2nd_Edition</a:t>
            </a:r>
          </a:p>
          <a:p>
            <a:pPr lvl="1"/>
            <a:r>
              <a:rPr lang="en-IN" dirty="0">
                <a:hlinkClick r:id="rId3"/>
              </a:rPr>
              <a:t>https://github.com/davidADSP/Generative_Deep_Learning_2nd_Edition</a:t>
            </a:r>
            <a:endParaRPr lang="en-US" dirty="0"/>
          </a:p>
          <a:p>
            <a:endParaRPr lang="en-IN" dirty="0"/>
          </a:p>
        </p:txBody>
      </p:sp>
    </p:spTree>
    <p:extLst>
      <p:ext uri="{BB962C8B-B14F-4D97-AF65-F5344CB8AC3E}">
        <p14:creationId xmlns:p14="http://schemas.microsoft.com/office/powerpoint/2010/main" val="2090267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604E-E0B7-C79A-D5A6-C2C3B735D4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6978D9-A9E6-9027-3816-3DD6235DCDE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8036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150A-F2C7-F18B-4878-9E8D07C02CA9}"/>
              </a:ext>
            </a:extLst>
          </p:cNvPr>
          <p:cNvSpPr>
            <a:spLocks noGrp="1"/>
          </p:cNvSpPr>
          <p:nvPr>
            <p:ph type="title"/>
          </p:nvPr>
        </p:nvSpPr>
        <p:spPr/>
        <p:txBody>
          <a:bodyPr/>
          <a:lstStyle/>
          <a:p>
            <a:r>
              <a:rPr lang="en-IN" dirty="0">
                <a:solidFill>
                  <a:schemeClr val="accent6"/>
                </a:solidFill>
              </a:rPr>
              <a:t>F</a:t>
            </a:r>
          </a:p>
        </p:txBody>
      </p:sp>
      <p:pic>
        <p:nvPicPr>
          <p:cNvPr id="5" name="Content Placeholder 4">
            <a:extLst>
              <a:ext uri="{FF2B5EF4-FFF2-40B4-BE49-F238E27FC236}">
                <a16:creationId xmlns:a16="http://schemas.microsoft.com/office/drawing/2014/main" id="{41E8A44B-B731-CB67-1C66-1A007568C0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7447DD2-5213-D541-2ACC-99F50A105D93}"/>
                  </a:ext>
                </a:extLst>
              </p14:cNvPr>
              <p14:cNvContentPartPr/>
              <p14:nvPr/>
            </p14:nvContentPartPr>
            <p14:xfrm>
              <a:off x="7427832" y="6022785"/>
              <a:ext cx="847800" cy="68400"/>
            </p14:xfrm>
          </p:contentPart>
        </mc:Choice>
        <mc:Fallback xmlns="">
          <p:pic>
            <p:nvPicPr>
              <p:cNvPr id="6" name="Ink 5">
                <a:extLst>
                  <a:ext uri="{FF2B5EF4-FFF2-40B4-BE49-F238E27FC236}">
                    <a16:creationId xmlns:a16="http://schemas.microsoft.com/office/drawing/2014/main" id="{97447DD2-5213-D541-2ACC-99F50A105D93}"/>
                  </a:ext>
                </a:extLst>
              </p:cNvPr>
              <p:cNvPicPr/>
              <p:nvPr/>
            </p:nvPicPr>
            <p:blipFill>
              <a:blip r:embed="rId4"/>
              <a:stretch>
                <a:fillRect/>
              </a:stretch>
            </p:blipFill>
            <p:spPr>
              <a:xfrm>
                <a:off x="7374192" y="5915145"/>
                <a:ext cx="955440" cy="284040"/>
              </a:xfrm>
              <a:prstGeom prst="rect">
                <a:avLst/>
              </a:prstGeom>
            </p:spPr>
          </p:pic>
        </mc:Fallback>
      </mc:AlternateContent>
    </p:spTree>
    <p:extLst>
      <p:ext uri="{BB962C8B-B14F-4D97-AF65-F5344CB8AC3E}">
        <p14:creationId xmlns:p14="http://schemas.microsoft.com/office/powerpoint/2010/main" val="63847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F4DC-95F1-69CC-4F93-BD97556E7CC5}"/>
              </a:ext>
            </a:extLst>
          </p:cNvPr>
          <p:cNvSpPr>
            <a:spLocks noGrp="1"/>
          </p:cNvSpPr>
          <p:nvPr>
            <p:ph type="title"/>
          </p:nvPr>
        </p:nvSpPr>
        <p:spPr/>
        <p:txBody>
          <a:bodyPr/>
          <a:lstStyle/>
          <a:p>
            <a:r>
              <a:rPr lang="en-IN" dirty="0">
                <a:solidFill>
                  <a:schemeClr val="accent6"/>
                </a:solidFill>
              </a:rPr>
              <a:t>F</a:t>
            </a:r>
          </a:p>
        </p:txBody>
      </p:sp>
      <p:pic>
        <p:nvPicPr>
          <p:cNvPr id="5" name="Content Placeholder 4">
            <a:extLst>
              <a:ext uri="{FF2B5EF4-FFF2-40B4-BE49-F238E27FC236}">
                <a16:creationId xmlns:a16="http://schemas.microsoft.com/office/drawing/2014/main" id="{A406C8B3-7304-4EAE-2F20-67A54F32B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0402F0B-E13A-62DF-9690-6E6F505EA65C}"/>
                  </a:ext>
                </a:extLst>
              </p14:cNvPr>
              <p14:cNvContentPartPr/>
              <p14:nvPr/>
            </p14:nvContentPartPr>
            <p14:xfrm>
              <a:off x="7513152" y="6061305"/>
              <a:ext cx="753480" cy="56160"/>
            </p14:xfrm>
          </p:contentPart>
        </mc:Choice>
        <mc:Fallback xmlns="">
          <p:pic>
            <p:nvPicPr>
              <p:cNvPr id="6" name="Ink 5">
                <a:extLst>
                  <a:ext uri="{FF2B5EF4-FFF2-40B4-BE49-F238E27FC236}">
                    <a16:creationId xmlns:a16="http://schemas.microsoft.com/office/drawing/2014/main" id="{B0402F0B-E13A-62DF-9690-6E6F505EA65C}"/>
                  </a:ext>
                </a:extLst>
              </p:cNvPr>
              <p:cNvPicPr/>
              <p:nvPr/>
            </p:nvPicPr>
            <p:blipFill>
              <a:blip r:embed="rId4"/>
              <a:stretch>
                <a:fillRect/>
              </a:stretch>
            </p:blipFill>
            <p:spPr>
              <a:xfrm>
                <a:off x="7459152" y="5953665"/>
                <a:ext cx="861120" cy="271800"/>
              </a:xfrm>
              <a:prstGeom prst="rect">
                <a:avLst/>
              </a:prstGeom>
            </p:spPr>
          </p:pic>
        </mc:Fallback>
      </mc:AlternateContent>
    </p:spTree>
    <p:extLst>
      <p:ext uri="{BB962C8B-B14F-4D97-AF65-F5344CB8AC3E}">
        <p14:creationId xmlns:p14="http://schemas.microsoft.com/office/powerpoint/2010/main" val="157811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B0C3-3A51-A907-8453-A5771E739F73}"/>
              </a:ext>
            </a:extLst>
          </p:cNvPr>
          <p:cNvSpPr>
            <a:spLocks noGrp="1"/>
          </p:cNvSpPr>
          <p:nvPr>
            <p:ph type="ctrTitle"/>
          </p:nvPr>
        </p:nvSpPr>
        <p:spPr/>
        <p:txBody>
          <a:bodyPr/>
          <a:lstStyle/>
          <a:p>
            <a:r>
              <a:rPr lang="en-IN" dirty="0"/>
              <a:t>Generative </a:t>
            </a:r>
            <a:r>
              <a:rPr lang="en-IN" dirty="0" err="1"/>
              <a:t>Modeling</a:t>
            </a:r>
            <a:endParaRPr lang="en-IN" dirty="0"/>
          </a:p>
        </p:txBody>
      </p:sp>
      <p:sp>
        <p:nvSpPr>
          <p:cNvPr id="3" name="Subtitle 2">
            <a:extLst>
              <a:ext uri="{FF2B5EF4-FFF2-40B4-BE49-F238E27FC236}">
                <a16:creationId xmlns:a16="http://schemas.microsoft.com/office/drawing/2014/main" id="{289C4BC2-BE74-FF15-222E-3558FDCDCFF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8710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EE48-D0DD-44E8-A696-4FBA80083A81}"/>
              </a:ext>
            </a:extLst>
          </p:cNvPr>
          <p:cNvSpPr>
            <a:spLocks noGrp="1"/>
          </p:cNvSpPr>
          <p:nvPr>
            <p:ph type="title"/>
          </p:nvPr>
        </p:nvSpPr>
        <p:spPr/>
        <p:txBody>
          <a:bodyPr/>
          <a:lstStyle/>
          <a:p>
            <a:r>
              <a:rPr lang="en-IN" dirty="0"/>
              <a:t>Introduction to Generative </a:t>
            </a:r>
            <a:r>
              <a:rPr lang="en-IN" dirty="0" err="1"/>
              <a:t>Modeling</a:t>
            </a:r>
            <a:endParaRPr lang="en-IN" dirty="0"/>
          </a:p>
        </p:txBody>
      </p:sp>
      <p:sp>
        <p:nvSpPr>
          <p:cNvPr id="3" name="Content Placeholder 2">
            <a:extLst>
              <a:ext uri="{FF2B5EF4-FFF2-40B4-BE49-F238E27FC236}">
                <a16:creationId xmlns:a16="http://schemas.microsoft.com/office/drawing/2014/main" id="{4D475373-34C9-F79E-2201-36B4023AABAD}"/>
              </a:ext>
            </a:extLst>
          </p:cNvPr>
          <p:cNvSpPr>
            <a:spLocks noGrp="1"/>
          </p:cNvSpPr>
          <p:nvPr>
            <p:ph idx="1"/>
          </p:nvPr>
        </p:nvSpPr>
        <p:spPr/>
        <p:txBody>
          <a:bodyPr/>
          <a:lstStyle/>
          <a:p>
            <a:r>
              <a:rPr lang="en-IN" dirty="0"/>
              <a:t>What is Generative </a:t>
            </a:r>
            <a:r>
              <a:rPr lang="en-IN" dirty="0" err="1"/>
              <a:t>Modeling</a:t>
            </a:r>
            <a:r>
              <a:rPr lang="en-IN" dirty="0"/>
              <a:t>?</a:t>
            </a:r>
          </a:p>
          <a:p>
            <a:pPr lvl="1"/>
            <a:r>
              <a:rPr lang="en-US" dirty="0"/>
              <a:t>Generative modeling is a type of machine learning.</a:t>
            </a:r>
            <a:endParaRPr lang="en-IN" dirty="0"/>
          </a:p>
          <a:p>
            <a:pPr lvl="1"/>
            <a:r>
              <a:rPr lang="en-US" dirty="0"/>
              <a:t>It involves training a model to produce new data similar to an existing dataset.</a:t>
            </a:r>
            <a:endParaRPr lang="en-IN" dirty="0"/>
          </a:p>
          <a:p>
            <a:pPr lvl="1"/>
            <a:r>
              <a:rPr lang="en-US" dirty="0"/>
              <a:t>Example: If we have photos of horses, a generative model can learn to create new, realistic images of horses.</a:t>
            </a:r>
            <a:endParaRPr lang="en-IN" dirty="0"/>
          </a:p>
        </p:txBody>
      </p:sp>
    </p:spTree>
    <p:extLst>
      <p:ext uri="{BB962C8B-B14F-4D97-AF65-F5344CB8AC3E}">
        <p14:creationId xmlns:p14="http://schemas.microsoft.com/office/powerpoint/2010/main" val="86951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FFB4-F0D9-9E1B-0DF7-E3680C29BE7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02B9AE-908E-62C3-A498-AB825BDFA9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759" y="1825625"/>
            <a:ext cx="8928481" cy="4351338"/>
          </a:xfrm>
        </p:spPr>
      </p:pic>
    </p:spTree>
    <p:extLst>
      <p:ext uri="{BB962C8B-B14F-4D97-AF65-F5344CB8AC3E}">
        <p14:creationId xmlns:p14="http://schemas.microsoft.com/office/powerpoint/2010/main" val="152556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BC01-38F5-7FA9-62F7-586A3F9C85C3}"/>
              </a:ext>
            </a:extLst>
          </p:cNvPr>
          <p:cNvSpPr>
            <a:spLocks noGrp="1"/>
          </p:cNvSpPr>
          <p:nvPr>
            <p:ph type="title"/>
          </p:nvPr>
        </p:nvSpPr>
        <p:spPr/>
        <p:txBody>
          <a:bodyPr/>
          <a:lstStyle/>
          <a:p>
            <a:r>
              <a:rPr lang="en-IN" dirty="0"/>
              <a:t>Training Data and Observations</a:t>
            </a:r>
          </a:p>
        </p:txBody>
      </p:sp>
      <p:sp>
        <p:nvSpPr>
          <p:cNvPr id="3" name="Content Placeholder 2">
            <a:extLst>
              <a:ext uri="{FF2B5EF4-FFF2-40B4-BE49-F238E27FC236}">
                <a16:creationId xmlns:a16="http://schemas.microsoft.com/office/drawing/2014/main" id="{5CA1C10C-824F-78E2-9033-CA15AF13E103}"/>
              </a:ext>
            </a:extLst>
          </p:cNvPr>
          <p:cNvSpPr>
            <a:spLocks noGrp="1"/>
          </p:cNvSpPr>
          <p:nvPr>
            <p:ph idx="1"/>
          </p:nvPr>
        </p:nvSpPr>
        <p:spPr/>
        <p:txBody>
          <a:bodyPr/>
          <a:lstStyle/>
          <a:p>
            <a:r>
              <a:rPr lang="en-IN" dirty="0"/>
              <a:t>What Do We Need?</a:t>
            </a:r>
          </a:p>
          <a:p>
            <a:pPr lvl="1"/>
            <a:r>
              <a:rPr lang="en-US" dirty="0"/>
              <a:t>A dataset with many examples of what we want to generate, called training data.</a:t>
            </a:r>
            <a:endParaRPr lang="en-IN" dirty="0"/>
          </a:p>
          <a:p>
            <a:pPr lvl="1"/>
            <a:r>
              <a:rPr lang="en-US" dirty="0"/>
              <a:t>Each example in the dataset is called an observation.</a:t>
            </a:r>
            <a:endParaRPr lang="en-IN" dirty="0"/>
          </a:p>
          <a:p>
            <a:pPr lvl="1"/>
            <a:r>
              <a:rPr lang="en-US" dirty="0"/>
              <a:t>For images, features are the individual pixel values.</a:t>
            </a:r>
            <a:endParaRPr lang="en-IN" dirty="0"/>
          </a:p>
          <a:p>
            <a:pPr lvl="1"/>
            <a:r>
              <a:rPr lang="en-US" dirty="0"/>
              <a:t>For text, features could be words or letters.</a:t>
            </a:r>
            <a:endParaRPr lang="en-IN" dirty="0"/>
          </a:p>
        </p:txBody>
      </p:sp>
    </p:spTree>
    <p:extLst>
      <p:ext uri="{BB962C8B-B14F-4D97-AF65-F5344CB8AC3E}">
        <p14:creationId xmlns:p14="http://schemas.microsoft.com/office/powerpoint/2010/main" val="1134527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1303</Words>
  <Application>Microsoft Office PowerPoint</Application>
  <PresentationFormat>Widescreen</PresentationFormat>
  <Paragraphs>136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F</vt:lpstr>
      <vt:lpstr>F</vt:lpstr>
      <vt:lpstr>F</vt:lpstr>
      <vt:lpstr>F</vt:lpstr>
      <vt:lpstr>F</vt:lpstr>
      <vt:lpstr>Generative Modeling</vt:lpstr>
      <vt:lpstr>Introduction to Generative Modeling</vt:lpstr>
      <vt:lpstr>PowerPoint Presentation</vt:lpstr>
      <vt:lpstr>Training Data and Observations</vt:lpstr>
      <vt:lpstr>Building the Model</vt:lpstr>
      <vt:lpstr>Probabilistic Nature of Generative Models</vt:lpstr>
      <vt:lpstr>Deterministic Models</vt:lpstr>
      <vt:lpstr>Probabilistic Models</vt:lpstr>
      <vt:lpstr>Why Generative Models Must Be Probabilistic</vt:lpstr>
      <vt:lpstr>Introduction to Modeling</vt:lpstr>
      <vt:lpstr>Example Scenario</vt:lpstr>
      <vt:lpstr>Discriminative Modeling</vt:lpstr>
      <vt:lpstr>Generative Modeling</vt:lpstr>
      <vt:lpstr>Formal Definitions</vt:lpstr>
      <vt:lpstr>Limitations of Discriminative Modeling</vt:lpstr>
      <vt:lpstr>Generative Modeling's Advantage</vt:lpstr>
      <vt:lpstr>Dominance of Discriminative Modeling</vt:lpstr>
      <vt:lpstr>Difficulty of Generative Modeling</vt:lpstr>
      <vt:lpstr>Progress in Generative Modeling</vt:lpstr>
      <vt:lpstr>Practical Applications of Discriminative Modeling</vt:lpstr>
      <vt:lpstr>Emerging Applications of Generative Modeling</vt:lpstr>
      <vt:lpstr>Generative Modeling in AI</vt:lpstr>
      <vt:lpstr>Generative Modeling in AI</vt:lpstr>
      <vt:lpstr>Generative Modeling in AI</vt:lpstr>
      <vt:lpstr>Generative Modeling in AI</vt:lpstr>
      <vt:lpstr>Generative Modeling in AI</vt:lpstr>
      <vt:lpstr>The Generative Deep Learning Code Base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Shaikh Abdul Basit</dc:creator>
  <cp:lastModifiedBy>Shaikh Abdul Basit</cp:lastModifiedBy>
  <cp:revision>21</cp:revision>
  <dcterms:created xsi:type="dcterms:W3CDTF">2024-08-06T01:53:35Z</dcterms:created>
  <dcterms:modified xsi:type="dcterms:W3CDTF">2024-08-07T02:22:20Z</dcterms:modified>
</cp:coreProperties>
</file>